
<file path=[Content_Types].xml><?xml version="1.0" encoding="utf-8"?>
<Types xmlns="http://schemas.openxmlformats.org/package/2006/content-types">
  <Default Extension="xml" ContentType="application/xml"/>
  <Default Extension="jpeg" ContentType="image/jpeg"/>
  <Default Extension="png" ContentType="image/png"/>
  <Default Extension="mp4" ContentType="video/mp4"/>
  <Default Extension="rels" ContentType="application/vnd.openxmlformats-package.relationships+xml"/>
  <Override PartName="/ppt/slides/slide2.xml" ContentType="application/vnd.openxmlformats-officedocument.presentationml.slide+xml"/>
  <Override PartName="/ppt/presentation.xml" ContentType="application/vnd.openxmlformats-officedocument.presentationml.presentation.main+xml"/>
  <Override PartName="/ppt/slides/slide5.xml" ContentType="application/vnd.openxmlformats-officedocument.presentationml.slide+xml"/>
  <Override PartName="/ppt/revisioninfo.xml" ContentType="application/vnd.ms-powerpoint.revisioninfo+xml"/>
  <Override PartName="/ppt/slidemasters/slidemaster1.xml" ContentType="application/vnd.openxmlformats-officedocument.presentationml.slideMaster+xml"/>
  <Override PartName="/ppt/slides/slide1.xml" ContentType="application/vnd.openxmlformats-officedocument.presentationml.slide+xml"/>
  <Override PartName="/docprops/core.xml" ContentType="application/vnd.openxmlformats-package.core-properties+xml"/>
  <Override PartName="/ppt/slides/slide3.xml" ContentType="application/vnd.openxmlformats-officedocument.presentationml.slide+xml"/>
  <Override PartName="/ppt/slides/slide4.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notesslides/notesslide3.xml" ContentType="application/vnd.openxmlformats-officedocument.presentationml.notesSlide+xml"/>
  <Override PartName="/ppt/handoutmasters/handoutmaster1.xml" ContentType="application/vnd.openxmlformats-officedocument.presentationml.handoutMaster+xml"/>
  <Override PartName="/ppt/notesslides/notesslide2.xml" ContentType="application/vnd.openxmlformats-officedocument.presentationml.notesSlide+xml"/>
  <Override PartName="/ppt/presprops.xml" ContentType="application/vnd.openxmlformats-officedocument.presentationml.presProps+xml"/>
  <Override PartName="/ppt/notesslides/notesslide14.xml" ContentType="application/vnd.openxmlformats-officedocument.presentationml.notesSlide+xml"/>
  <Override PartName="/ppt/viewprops.xml" ContentType="application/vnd.openxmlformats-officedocument.presentationml.viewProps+xml"/>
  <Override PartName="/ppt/theme/theme1.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2"/>
  </p:sldMasterIdLst>
  <p:notesMasterIdLst>
    <p:notesMasterId r:id="rId3"/>
  </p:notesMasterIdLst>
  <p:handoutMasterIdLst>
    <p:handoutMasterId r:id="rId1"/>
  </p:handoutMasterIdLst>
  <p:sldIdLst>
    <p:sldId id="257" r:id="rId4"/>
    <p:sldId id="465" r:id="rId5"/>
    <p:sldId id="477" r:id="rId6"/>
    <p:sldId id="467" r:id="rId7"/>
    <p:sldId id="466" r:id="rId8"/>
    <p:sldId id="468" r:id="rId9"/>
    <p:sldId id="469" r:id="rId10"/>
    <p:sldId id="478" r:id="rId11"/>
    <p:sldId id="473" r:id="rId12"/>
    <p:sldId id="479" r:id="rId13"/>
    <p:sldId id="481" r:id="rId14"/>
    <p:sldId id="470" r:id="rId15"/>
    <p:sldId id="476" r:id="rId16"/>
  </p:sldIdLst>
  <p:sldSz cx="9359900" cy="6858000" type="custom"/>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FFC000"/>
    <a:srgbClr val="D9E171"/>
    <a:srgbClr val="CBE668"/>
    <a:srgbClr val="898989"/>
    <a:srgbClr val="003371"/>
    <a:srgbClr val="A5A5A5"/>
    <a:srgbClr val="94BEE3"/>
    <a:srgbClr val="5E9DD6"/>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033C0E-51F6-E7B8-350D-8126E5863F90}" v="5" dt="2024-03-31T22:04:36.011"/>
    <p1510:client id="{B70E144F-1CA8-A791-9085-21AA9E2BD9C2}" v="6" dt="2024-03-31T21:53:23.5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 d="2"/>
          <a:sy n="1" d="2"/>
        </p:scale>
        <p:origin x="0" y="0"/>
      </p:cViewPr>
    </p:cSldViewPr>
  </p:slideViewPr>
  <p:notesTextViewPr>
    <p:cViewPr>
      <p:scale>
        <a:sx n="1" d="1"/>
        <a:sy n="1" d="1"/>
      </p:scale>
      <p:origin x="0" y="0"/>
    </p:cViewPr>
  </p:notesTextViewPr>
  <p:notesViewPr>
    <p:cSldViewPr snapToGrid="0">
      <p:cViewPr>
        <p:scale>
          <a:sx n="1" d="2"/>
          <a:sy n="1" d="2"/>
        </p:scale>
        <p:origin x="0" y="0"/>
      </p:cViewPr>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handoutMaster" Target="handoutMasters/handoutMaster1.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tableStyles" Target="tableStyles.xml"/><Relationship Id="rId18" Type="http://schemas.openxmlformats.org/officeDocument/2006/relationships/presProps" Target="presProps.xml"/><Relationship Id="rId19" Type="http://schemas.openxmlformats.org/officeDocument/2006/relationships/viewProps" Target="viewProps.xml"/><Relationship Id="rId2" Type="http://schemas.openxmlformats.org/officeDocument/2006/relationships/slideMaster" Target="slideMasters/slideMaster1.xml"/><Relationship Id="rId20" Type="http://schemas.openxmlformats.org/officeDocument/2006/relationships/theme" Target="theme/theme2.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noEditPoints="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9C4404D-F99B-49AA-A92B-950F8CA8C610}" type="datetimeFigureOut">
              <a:rPr lang="en-IN" smtClean="0"/>
              <a:t>01/04/2024</a:t>
            </a:fld>
            <a:endParaRPr lang="en-IN"/>
          </a:p>
        </p:txBody>
      </p:sp>
      <p:sp>
        <p:nvSpPr>
          <p:cNvPr id="4" name="Footer Placeholder 3"/>
          <p:cNvSpPr>
            <a:spLocks noGrp="1" noEditPoints="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noEditPoints="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75F1C04-E5F2-4709-9630-CF651492E700}" type="slidenum">
              <a:rPr lang="en-IN" smtClean="0"/>
              <a:t>‹#›</a:t>
            </a:fld>
            <a:endParaRPr lang="en-IN"/>
          </a:p>
        </p:txBody>
      </p:sp>
    </p:spTree>
  </p:cSld>
  <p:clrMap bg1="lt1" tx1="dk1" bg2="lt2" tx2="dk2" accent1="accent1" accent2="accent2" accent3="accent3" accent4="accent4" accent5="accent5" accent6="accent6" hlink="hlink" folHlink="folHlink"/>
  <p:hf dt="0" sldNum="0" hdr="0" ftr="0"/>
</p:handoutMaster>
</file>

<file path=ppt/media/image1.png>
</file>

<file path=ppt/media/image2.png>
</file>

<file path=ppt/media/image3.jpeg>
</file>

<file path=ppt/media/image4.jpeg>
</file>

<file path=ppt/media/image5.jpeg>
</file>

<file path=ppt/media/image6.jpeg>
</file>

<file path=ppt/media/image7.jpe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noEditPoints="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noEditPoints="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E6BC5B-24D7-498D-908F-742EB98CA126}" type="datetimeFigureOut">
              <a:rPr lang="en-US" smtClean="0"/>
              <a:t>4/1/2024</a:t>
            </a:fld>
            <a:endParaRPr lang="en-US"/>
          </a:p>
        </p:txBody>
      </p:sp>
      <p:sp>
        <p:nvSpPr>
          <p:cNvPr id="4" name="Slide Image Placeholder 3"/>
          <p:cNvSpPr>
            <a:spLocks noGrp="1" noRot="1" noChangeAspect="1" noEditPoints="1"/>
          </p:cNvSpPr>
          <p:nvPr>
            <p:ph type="sldImg" idx="2"/>
          </p:nvPr>
        </p:nvSpPr>
        <p:spPr>
          <a:xfrm>
            <a:off x="1323975" y="1143000"/>
            <a:ext cx="42100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noEditPoints="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noEditPoints="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noEditPoints="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7D9925-7D10-471A-A597-4979BD16AF8B}" type="slidenum">
              <a:rPr lang="en-US" smtClean="0"/>
              <a:t>‹#›</a:t>
            </a:fld>
            <a:endParaRPr lang="en-US"/>
          </a:p>
        </p:txBody>
      </p:sp>
    </p:spTree>
  </p:cSld>
  <p:clrMap bg1="lt1" tx1="dk1" bg2="lt2" tx2="dk2" accent1="accent1" accent2="accent2" accent3="accent3" accent4="accent4" accent5="accent5" accent6="accent6" hlink="hlink" folHlink="folHlink"/>
  <p:hf dt="0" sldNum="0"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822E105-C57D-4FF1-A390-1D410FB5050C}" type="slidenum">
              <a:rPr lang="en-US" smtClean="0"/>
              <a:t>‹#›</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73981EA-63D9-4AF2-913A-B7EFA33950F1}" type="slidenum">
              <a:rPr lang="en-US" smtClean="0"/>
              <a:t>‹#›</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73981EA-63D9-4AF2-913A-B7EFA33950F1}" type="slidenum">
              <a:rPr lang="en-US" smtClean="0"/>
              <a:t>‹#›</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D5521A31-E05F-4BA2-8C9D-C8DB3496BE89}" type="slidenum">
              <a:rPr lang="en-US" smtClean="0"/>
              <a:t>‹#›</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4ECBE02A-F9C6-44AE-8EED-603999613A08}" type="slidenum">
              <a:rPr lang="en-US" smtClean="0"/>
              <a:t>‹#›</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614BFEF2-844B-4F8B-8EE3-4E3E6439F738}" type="slidenum">
              <a:rPr lang="en-US" smtClean="0"/>
              <a:t>‹#›</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9A329AC8-384B-4F27-BCF7-9B94A2039A19}" type="slidenum">
              <a:rPr lang="en-US" smtClean="0"/>
              <a:t>‹#›</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95E2A0A-ECD4-4474-B337-F98C748A0B06}" type="slidenum">
              <a:rPr lang="en-US" smtClean="0"/>
              <a:t>‹#›</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513EC868-85A4-410C-AF31-36B2D7809DCC}" type="slidenum">
              <a:rPr lang="en-US" smtClean="0"/>
              <a:t>‹#›</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1FBC7291-9251-4F7B-9F22-61E90C5D3034}" type="slidenum">
              <a:rPr lang="en-US" smtClean="0"/>
              <a:t>‹#›</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36B9C9C3-9636-40BF-BEC6-6F28DB975325}" type="slidenum">
              <a:rPr lang="en-US" smtClean="0"/>
              <a:t>‹#›</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73981EA-63D9-4AF2-913A-B7EFA33950F1}" type="slidenum">
              <a:rPr lang="en-US" smtClean="0"/>
              <a:t>‹#›</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noEditPoints="1"/>
          </p:cNvSpPr>
          <p:nvPr>
            <p:ph type="sldImg"/>
          </p:nvPr>
        </p:nvSpPr>
        <p:spPr>
          <a:xfrm>
            <a:off x="1322388" y="1143000"/>
            <a:ext cx="4213225" cy="3086100"/>
          </a:xfrm>
          <a:prstGeom prst="rect">
            <a:avLst/>
          </a:prstGeom>
        </p:spPr>
        <p:txBody>
          <a:bodyPr/>
          <a:lstStyle/>
          <a:p/>
        </p:txBody>
      </p:sp>
      <p:sp>
        <p:nvSpPr>
          <p:cNvPr id="3" name="Text Placeholder 2"/>
          <p:cNvSpPr>
            <a:spLocks noGrp="1" noEditPoints="1"/>
          </p:cNvSpPr>
          <p:nvPr>
            <p:ph type="body" idx="3"/>
          </p:nvPr>
        </p:nvSpPr>
        <p:spPr>
          <a:prstGeom prst="rect">
            <a:avLst/>
          </a:prstGeom>
        </p:spPr>
        <p:txBody>
          <a:bodyPr/>
          <a:lstStyle/>
          <a:p>
            <a:endParaRPr lang="en-US"/>
          </a:p>
        </p:txBody>
      </p:sp>
      <p:sp>
        <p:nvSpPr>
          <p:cNvPr id="4" name="Slide Number Placeholder 3"/>
          <p:cNvSpPr>
            <a:spLocks noGrp="1" noEditPoints="1"/>
          </p:cNvSpPr>
          <p:nvPr>
            <p:ph type="sldNum" sz="quarter" idx="5"/>
          </p:nvPr>
        </p:nvSpPr>
        <p:spPr>
          <a:prstGeom prst="rect">
            <a:avLst/>
          </a:prstGeom>
        </p:spPr>
        <p:txBody>
          <a:bodyPr/>
          <a:lstStyle/>
          <a:p>
            <a:fld id="{A73981EA-63D9-4AF2-913A-B7EFA33950F1}" type="slidenum">
              <a:rPr lang="en-US" smtClean="0"/>
              <a:t>‹#›</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noEditPoints="1"/>
          </p:cNvSpPr>
          <p:nvPr>
            <p:ph type="ctrTitle"/>
          </p:nvPr>
        </p:nvSpPr>
        <p:spPr>
          <a:xfrm>
            <a:off x="701993" y="1122363"/>
            <a:ext cx="7955915" cy="2387600"/>
          </a:xfrm>
          <a:prstGeom prst="rect">
            <a:avLst/>
          </a:prstGeom>
        </p:spPr>
        <p:txBody>
          <a:bodyPr anchor="b"/>
          <a:lstStyle>
            <a:lvl1pPr algn="ctr">
              <a:defRPr sz="6000"/>
            </a:lvl1pPr>
          </a:lstStyle>
          <a:p>
            <a:r>
              <a:rPr lang="en-US"/>
              <a:t>Click to edit Master title style</a:t>
            </a:r>
          </a:p>
        </p:txBody>
      </p:sp>
      <p:sp>
        <p:nvSpPr>
          <p:cNvPr id="3" name="Subtitle 2"/>
          <p:cNvSpPr>
            <a:spLocks noGrp="1" noEditPoints="1"/>
          </p:cNvSpPr>
          <p:nvPr>
            <p:ph type="subTitle" idx="1"/>
          </p:nvPr>
        </p:nvSpPr>
        <p:spPr>
          <a:xfrm>
            <a:off x="1169988" y="3602038"/>
            <a:ext cx="7019925"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p>
        </p:txBody>
      </p:sp>
      <p:sp>
        <p:nvSpPr>
          <p:cNvPr id="4" name="Date Placeholder 3"/>
          <p:cNvSpPr>
            <a:spLocks noGrp="1" noEditPoints="1"/>
          </p:cNvSpPr>
          <p:nvPr>
            <p:ph type="dt" sz="half" idx="10"/>
          </p:nvPr>
        </p:nvSpPr>
        <p:spPr/>
        <p:txBody>
          <a:bodyPr/>
          <a:lstStyle>
            <a:lvl1pPr>
              <a:defRPr b="1">
                <a:solidFill>
                  <a:schemeClr val="bg1"/>
                </a:solidFill>
              </a:defRPr>
            </a:lvl1pPr>
          </a:lstStyle>
          <a:p>
            <a:fld id="{D5EF3662-BFFE-42ED-A95F-673365FC00A4}" type="datetime1">
              <a:rPr lang="en-US" smtClean="0"/>
              <a:t>4/1/2024</a:t>
            </a:fld>
            <a:endParaRPr lang="en-US"/>
          </a:p>
        </p:txBody>
      </p:sp>
      <p:sp>
        <p:nvSpPr>
          <p:cNvPr id="5" name="Footer Placeholder 4"/>
          <p:cNvSpPr>
            <a:spLocks noGrp="1" noEditPoints="1"/>
          </p:cNvSpPr>
          <p:nvPr>
            <p:ph type="ftr" sz="quarter" idx="11"/>
          </p:nvPr>
        </p:nvSpPr>
        <p:spPr>
          <a:xfrm>
            <a:off x="3063133" y="6096000"/>
            <a:ext cx="3158966" cy="231957"/>
          </a:xfrm>
          <a:prstGeom prst="rect">
            <a:avLst/>
          </a:prstGeom>
        </p:spPr>
        <p:txBody>
          <a:bodyPr/>
          <a:lstStyle/>
          <a:p>
            <a:endParaRPr lang="en-US"/>
          </a:p>
        </p:txBody>
      </p:sp>
      <p:sp>
        <p:nvSpPr>
          <p:cNvPr id="6" name="Slide Number Placeholder 5"/>
          <p:cNvSpPr>
            <a:spLocks noGrp="1" noEditPoints="1"/>
          </p:cNvSpPr>
          <p:nvPr>
            <p:ph type="sldNum" sz="quarter" idx="12"/>
          </p:nvPr>
        </p:nvSpPr>
        <p:spPr/>
        <p:txBody>
          <a:bodyPr/>
          <a:lstStyle>
            <a:lvl1pPr>
              <a:defRPr b="1">
                <a:solidFill>
                  <a:schemeClr val="bg1"/>
                </a:solidFill>
              </a:defRPr>
            </a:lvl1pPr>
          </a:lstStyle>
          <a:p>
            <a:fld id="{A92B6674-624B-4B17-82AE-B129D9FAF652}" type="slidenum">
              <a:rPr lang="en-US" smtClean="0"/>
              <a:t>‹#›</a:t>
            </a:fld>
            <a:endParaRPr lang="en-US"/>
          </a:p>
        </p:txBody>
      </p:sp>
    </p:spTree>
  </p:cSld>
  <p:clrMapOvr>
    <a:masterClrMapping/>
  </p:clrMapOvr>
  <p:hf dt="0" sldNum="0" hdr="0" ft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767524" y="363535"/>
            <a:ext cx="8072914" cy="1325563"/>
          </a:xfrm>
          <a:prstGeom prst="rect">
            <a:avLst/>
          </a:prstGeom>
        </p:spPr>
        <p:txBody>
          <a:bodyPr/>
          <a:lstStyle/>
          <a:p>
            <a:r>
              <a:rPr lang="en-US"/>
              <a:t>Click to edit Master title style</a:t>
            </a:r>
          </a:p>
        </p:txBody>
      </p:sp>
      <p:sp>
        <p:nvSpPr>
          <p:cNvPr id="3" name="Content Placeholder 2"/>
          <p:cNvSpPr>
            <a:spLocks noGrp="1" noEditPoints="1"/>
          </p:cNvSpPr>
          <p:nvPr>
            <p:ph idx="1"/>
          </p:nvPr>
        </p:nvSpPr>
        <p:spPr>
          <a:xfrm>
            <a:off x="643493" y="1825625"/>
            <a:ext cx="8072914" cy="19705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noEditPoints="1"/>
          </p:cNvSpPr>
          <p:nvPr>
            <p:ph type="dt" sz="half" idx="10"/>
          </p:nvPr>
        </p:nvSpPr>
        <p:spPr/>
        <p:txBody>
          <a:bodyPr/>
          <a:lstStyle/>
          <a:p>
            <a:fld id="{87C0DBE5-522A-4CEA-903E-D76851F533D0}" type="datetime1">
              <a:rPr lang="en-US" smtClean="0"/>
              <a:t>4/1/2024</a:t>
            </a:fld>
            <a:endParaRPr lang="en-US"/>
          </a:p>
        </p:txBody>
      </p:sp>
      <p:sp>
        <p:nvSpPr>
          <p:cNvPr id="5" name="Footer Placeholder 4"/>
          <p:cNvSpPr>
            <a:spLocks noGrp="1" noEditPoints="1"/>
          </p:cNvSpPr>
          <p:nvPr>
            <p:ph type="ftr" sz="quarter" idx="11"/>
          </p:nvPr>
        </p:nvSpPr>
        <p:spPr>
          <a:xfrm>
            <a:off x="3063133" y="6096000"/>
            <a:ext cx="3158966" cy="231957"/>
          </a:xfrm>
          <a:prstGeom prst="rect">
            <a:avLst/>
          </a:prstGeom>
        </p:spPr>
        <p:txBody>
          <a:bodyPr/>
          <a:lstStyle/>
          <a:p>
            <a:endParaRPr lang="en-US"/>
          </a:p>
        </p:txBody>
      </p:sp>
      <p:sp>
        <p:nvSpPr>
          <p:cNvPr id="6" name="Slide Number Placeholder 5"/>
          <p:cNvSpPr>
            <a:spLocks noGrp="1" noEditPoints="1"/>
          </p:cNvSpPr>
          <p:nvPr>
            <p:ph type="sldNum" sz="quarter" idx="12"/>
          </p:nvPr>
        </p:nvSpPr>
        <p:spPr/>
        <p:txBody>
          <a:bodyPr/>
          <a:lstStyle/>
          <a:p>
            <a:fld id="{A92B6674-624B-4B17-82AE-B129D9FAF652}" type="slidenum">
              <a:rPr lang="en-US" smtClean="0"/>
              <a:t>‹#›</a:t>
            </a:fld>
            <a:endParaRPr lang="en-US"/>
          </a:p>
        </p:txBody>
      </p:sp>
    </p:spTree>
  </p:cSld>
  <p:clrMapOvr>
    <a:masterClrMapping/>
  </p:clrMapOvr>
  <p:hf dt="0" sldNum="0" hdr="0" ftr="0"/>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slideLayout" Target="../slideLayouts/slideLayout1.xml"/><Relationship Id="rId6" Type="http://schemas.openxmlformats.org/officeDocument/2006/relationships/slideLayout" Target="../slideLayouts/slideLayout2.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noEditPoints="1"/>
          </p:cNvSpPr>
          <p:nvPr>
            <p:ph type="dt" sz="half" idx="2"/>
          </p:nvPr>
        </p:nvSpPr>
        <p:spPr>
          <a:xfrm>
            <a:off x="132674" y="6563655"/>
            <a:ext cx="2105978" cy="231957"/>
          </a:xfrm>
          <a:prstGeom prst="rect">
            <a:avLst/>
          </a:prstGeom>
        </p:spPr>
        <p:txBody>
          <a:bodyPr vert="horz" lIns="91440" tIns="45720" rIns="91440" bIns="45720" rtlCol="0" anchor="ctr"/>
          <a:lstStyle>
            <a:lvl1pPr algn="l">
              <a:defRPr sz="1200">
                <a:solidFill>
                  <a:schemeClr val="tx1">
                    <a:tint val="75000"/>
                  </a:schemeClr>
                </a:solidFill>
              </a:defRPr>
            </a:lvl1pPr>
          </a:lstStyle>
          <a:p>
            <a:fld id="{6622D6AB-1918-4C79-B1FE-6BE19521790F}" type="datetime1">
              <a:rPr lang="en-US" smtClean="0"/>
              <a:t>4/1/2024</a:t>
            </a:fld>
            <a:endParaRPr lang="en-US"/>
          </a:p>
        </p:txBody>
      </p:sp>
      <p:sp>
        <p:nvSpPr>
          <p:cNvPr id="6" name="Slide Number Placeholder 5"/>
          <p:cNvSpPr>
            <a:spLocks noGrp="1" noEditPoints="1"/>
          </p:cNvSpPr>
          <p:nvPr>
            <p:ph type="sldNum" sz="quarter" idx="4"/>
          </p:nvPr>
        </p:nvSpPr>
        <p:spPr>
          <a:xfrm>
            <a:off x="7117242" y="6563238"/>
            <a:ext cx="2105978" cy="187184"/>
          </a:xfrm>
          <a:prstGeom prst="rect">
            <a:avLst/>
          </a:prstGeom>
        </p:spPr>
        <p:txBody>
          <a:bodyPr vert="horz" lIns="91440" tIns="45720" rIns="91440" bIns="45720" rtlCol="0" anchor="ctr"/>
          <a:lstStyle>
            <a:lvl1pPr algn="r">
              <a:defRPr sz="1200">
                <a:solidFill>
                  <a:schemeClr val="tx1">
                    <a:tint val="75000"/>
                  </a:schemeClr>
                </a:solidFill>
              </a:defRPr>
            </a:lvl1pPr>
          </a:lstStyle>
          <a:p>
            <a:fld id="{A92B6674-624B-4B17-82AE-B129D9FAF652}" type="slidenum">
              <a:rPr lang="en-US" smtClean="0"/>
              <a:t>‹#›</a:t>
            </a:fld>
            <a:endParaRPr lang="en-US"/>
          </a:p>
        </p:txBody>
      </p:sp>
      <p:sp>
        <p:nvSpPr>
          <p:cNvPr id="8" name="Rectangle 7"/>
          <p:cNvSpPr/>
          <p:nvPr userDrawn="1"/>
        </p:nvSpPr>
        <p:spPr>
          <a:xfrm rot="5400000">
            <a:off x="4532675" y="2030777"/>
            <a:ext cx="294765" cy="9359687"/>
          </a:xfrm>
          <a:prstGeom prst="rect">
            <a:avLst/>
          </a:prstGeom>
          <a:solidFill>
            <a:srgbClr val="0033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7"/>
          </a:p>
        </p:txBody>
      </p:sp>
      <p:sp>
        <p:nvSpPr>
          <p:cNvPr id="9" name="Rectangle 8"/>
          <p:cNvSpPr/>
          <p:nvPr userDrawn="1"/>
        </p:nvSpPr>
        <p:spPr>
          <a:xfrm>
            <a:off x="0" y="4615"/>
            <a:ext cx="9359900" cy="55931"/>
          </a:xfrm>
          <a:prstGeom prst="rect">
            <a:avLst/>
          </a:prstGeom>
          <a:solidFill>
            <a:srgbClr val="D5DE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57"/>
          </a:p>
        </p:txBody>
      </p:sp>
      <p:pic>
        <p:nvPicPr>
          <p:cNvPr id="10" name="Picture 9"/>
          <p:cNvPicPr>
            <a:picLocks noChangeAspect="1"/>
          </p:cNvPicPr>
          <p:nvPr userDrawn="1"/>
        </p:nvPicPr>
        <p:blipFill>
          <a:blip r:embed="rId1"/>
          <a:srcRect/>
          <a:stretch>
            <a:fillRect/>
          </a:stretch>
        </p:blipFill>
        <p:spPr>
          <a:xfrm>
            <a:off x="3377130" y="1277070"/>
            <a:ext cx="2401806" cy="971128"/>
          </a:xfrm>
          <a:prstGeom prst="rect">
            <a:avLst/>
          </a:prstGeom>
        </p:spPr>
      </p:pic>
      <p:pic>
        <p:nvPicPr>
          <p:cNvPr id="11" name="Picture 10"/>
          <p:cNvPicPr>
            <a:picLocks noChangeAspect="1"/>
          </p:cNvPicPr>
          <p:nvPr userDrawn="1"/>
        </p:nvPicPr>
        <p:blipFill>
          <a:blip r:embed="rId2"/>
          <a:srcRect/>
          <a:stretch>
            <a:fillRect/>
          </a:stretch>
        </p:blipFill>
        <p:spPr>
          <a:xfrm>
            <a:off x="8197635" y="223911"/>
            <a:ext cx="1037543" cy="847665"/>
          </a:xfrm>
          <a:prstGeom prst="rect">
            <a:avLst/>
          </a:prstGeom>
        </p:spPr>
      </p:pic>
      <p:pic>
        <p:nvPicPr>
          <p:cNvPr id="13" name="Picture 12" descr="Letter_fotter"/>
          <p:cNvPicPr/>
          <p:nvPr userDrawn="1"/>
        </p:nvPicPr>
        <p:blipFill>
          <a:blip r:embed="rId3"/>
          <a:srcRect b="55931"/>
          <a:stretch/>
        </p:blipFill>
        <p:spPr bwMode="auto">
          <a:xfrm>
            <a:off x="-4932" y="6162060"/>
            <a:ext cx="9359899" cy="302786"/>
          </a:xfrm>
          <a:prstGeom prst="rect">
            <a:avLst/>
          </a:prstGeom>
          <a:noFill/>
          <a:ln>
            <a:noFill/>
          </a:ln>
        </p:spPr>
      </p:pic>
      <p:sp>
        <p:nvSpPr>
          <p:cNvPr id="2" name="TextBox 1"/>
          <p:cNvSpPr txBox="1"/>
          <p:nvPr userDrawn="1"/>
        </p:nvSpPr>
        <p:spPr>
          <a:xfrm>
            <a:off x="3617636" y="6529118"/>
            <a:ext cx="2438400" cy="338554"/>
          </a:xfrm>
          <a:prstGeom prst="rect">
            <a:avLst/>
          </a:prstGeom>
          <a:noFill/>
        </p:spPr>
        <p:txBody>
          <a:bodyPr wrap="square" rtlCol="0">
            <a:spAutoFit/>
          </a:bodyPr>
          <a:lstStyle/>
          <a:p>
            <a:r>
              <a:rPr lang="en-IN" sz="1600" b="1" i="1">
                <a:solidFill>
                  <a:schemeClr val="bg1"/>
                </a:solidFill>
              </a:rPr>
              <a:t>dituniversity.edu.in</a:t>
            </a:r>
            <a:endParaRPr lang="en-IN" b="1" i="1">
              <a:solidFill>
                <a:schemeClr val="bg1"/>
              </a:solidFill>
            </a:endParaRPr>
          </a:p>
        </p:txBody>
      </p:sp>
      <p:pic>
        <p:nvPicPr>
          <p:cNvPr id="12" name="Picture 11"/>
          <p:cNvPicPr>
            <a:picLocks noChangeAspect="1"/>
          </p:cNvPicPr>
          <p:nvPr userDrawn="1"/>
        </p:nvPicPr>
        <p:blipFill>
          <a:blip r:embed="rId4"/>
          <a:srcRect/>
          <a:stretch>
            <a:fillRect/>
          </a:stretch>
        </p:blipFill>
        <p:spPr>
          <a:xfrm>
            <a:off x="16049" y="70999"/>
            <a:ext cx="1445196" cy="1335127"/>
          </a:xfrm>
          <a:prstGeom prst="rect">
            <a:avLst/>
          </a:prstGeom>
        </p:spPr>
      </p:pic>
    </p:spTree>
  </p:cSld>
  <p:clrMap bg1="lt1" tx1="dk1" bg2="lt2" tx2="dk2" accent1="accent1" accent2="accent2" accent3="accent3" accent4="accent4" accent5="accent5" accent6="accent6" hlink="hlink" folHlink="folHlink"/>
  <p:sldLayoutIdLst>
    <p:sldLayoutId id="2147483649" r:id="rId5"/>
    <p:sldLayoutId id="2147483650" r:id="rId6"/>
  </p:sldLayoutIdLst>
  <p:hf dt="0"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panose="020B0604020202020204"/>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6.jpeg"/><Relationship Id="rId2" Type="http://schemas.openxmlformats.org/officeDocument/2006/relationships/image" Target="../media/image7.jpeg"/><Relationship Id="rId3" Type="http://schemas.openxmlformats.org/officeDocument/2006/relationships/slideLayout" Target="../slideLayouts/slideLayout2.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video" Target="../media/media1.mp4"/><Relationship Id="rId2" Type="http://schemas.microsoft.com/office/2007/relationships/media" Target="../media/media1.mp4"/><Relationship Id="rId3" Type="http://schemas.openxmlformats.org/officeDocument/2006/relationships/image" Target="../media/image8.png"/><Relationship Id="rId4" Type="http://schemas.openxmlformats.org/officeDocument/2006/relationships/slideLayout" Target="../slideLayouts/slideLayout2.xml"/><Relationship Id="rId5"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hyperlink" Target="NULL"/><Relationship Id="rId2" Type="http://schemas.openxmlformats.org/officeDocument/2006/relationships/hyperlink" Target="https://www.researchgate.net/publication/264552561_Interactive_robots_as_social_partner_for_communication_care" TargetMode="External"/><Relationship Id="rId3" Type="http://schemas.openxmlformats.org/officeDocument/2006/relationships/hyperlink" Target="https://www.iris.sssup.it/bitstream/11382/525957/1/IP035%20-%20Dependability%20and%20acceptability%20issues.pdf" TargetMode="External"/><Relationship Id="rId4" Type="http://schemas.openxmlformats.org/officeDocument/2006/relationships/slideLayout" Target="../slideLayouts/slideLayout2.xml"/><Relationship Id="rId5"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2.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noEditPoints="1"/>
          </p:cNvSpPr>
          <p:nvPr>
            <p:ph type="ctrTitle"/>
          </p:nvPr>
        </p:nvSpPr>
        <p:spPr>
          <a:xfrm>
            <a:off x="701994" y="586386"/>
            <a:ext cx="7471948" cy="3310304"/>
          </a:xfrm>
        </p:spPr>
        <p:txBody>
          <a:bodyPr/>
          <a:lstStyle/>
          <a:p>
            <a:br>
              <a:rPr lang="en-US" sz="2400" b="1"/>
            </a:br>
          </a:p>
          <a:p>
            <a:r>
              <a:rPr lang="en-US" sz="4000">
                <a:latin typeface="+mn-lt"/>
              </a:rPr>
              <a:t>UCF439</a:t>
            </a:r>
            <a:br>
              <a:rPr lang="en-US" sz="5400"/>
            </a:br>
            <a:r>
              <a:rPr lang="en-US" sz="5400"/>
              <a:t> </a:t>
            </a:r>
            <a:r>
              <a:rPr lang="en-US" sz="4000">
                <a:latin typeface="+mn-lt"/>
              </a:rPr>
              <a:t>Capstone Project</a:t>
            </a:r>
            <a:br>
              <a:rPr lang="en-US" sz="4400">
                <a:latin typeface="+mn-lt"/>
              </a:rPr>
            </a:br>
            <a:r>
              <a:rPr lang="en-US" sz="2800">
                <a:latin typeface="+mn-lt"/>
              </a:rPr>
              <a:t>TOTO: Children-Friendly A.I enabled Tutor device  Embedded within a Soft Toy</a:t>
            </a:r>
            <a:br>
              <a:rPr lang="en-US" sz="4400">
                <a:latin typeface="+mn-lt"/>
              </a:rPr>
            </a:br>
            <a:br>
              <a:rPr lang="en-US" sz="4400" b="1"/>
            </a:br>
            <a:r>
              <a:rPr lang="en-US" sz="3600">
                <a:latin typeface="+mn-lt"/>
              </a:rPr>
              <a:t>Group No. (G-131)</a:t>
            </a:r>
            <a:endParaRPr lang="en-US" sz="5400" b="1"/>
          </a:p>
        </p:txBody>
      </p:sp>
      <p:sp>
        <p:nvSpPr>
          <p:cNvPr id="5" name="Slide Number Placeholder 4"/>
          <p:cNvSpPr>
            <a:spLocks noGrp="1" noEditPoints="1"/>
          </p:cNvSpPr>
          <p:nvPr>
            <p:ph type="sldNum" sz="quarter" idx="12"/>
          </p:nvPr>
        </p:nvSpPr>
        <p:spPr/>
        <p:txBody>
          <a:bodyPr/>
          <a:lstStyle/>
          <a:p>
            <a:fld id="{363711EE-9E4C-4117-BC72-5ACC3BA95E69}" type="slidenum">
              <a:rPr lang="en-US">
                <a:solidFill>
                  <a:prstClr val="black">
                    <a:tint val="75000"/>
                  </a:prstClr>
                </a:solidFill>
                <a:latin typeface="Calibri" panose="020F0502020204030204"/>
              </a:rPr>
              <a:t>1</a:t>
            </a:fld>
            <a:endParaRPr lang="en-US">
              <a:solidFill>
                <a:prstClr val="black">
                  <a:tint val="75000"/>
                </a:prstClr>
              </a:solidFill>
              <a:latin typeface="Calibri" panose="020F0502020204030204"/>
            </a:endParaRPr>
          </a:p>
        </p:txBody>
      </p:sp>
      <p:sp>
        <p:nvSpPr>
          <p:cNvPr id="3" name="Rectangle 2"/>
          <p:cNvSpPr/>
          <p:nvPr/>
        </p:nvSpPr>
        <p:spPr>
          <a:xfrm>
            <a:off x="2339975" y="2551837"/>
            <a:ext cx="4679950" cy="646331"/>
          </a:xfrm>
          <a:prstGeom prst="rect">
            <a:avLst/>
          </a:prstGeom>
        </p:spPr>
        <p:txBody>
          <a:bodyPr>
            <a:spAutoFit/>
          </a:bodyPr>
          <a:lstStyle/>
          <a:p>
            <a:r>
              <a:rPr lang="en-US"/>
              <a:t> </a:t>
            </a:r>
          </a:p>
          <a:p>
            <a:endParaRPr lang="en-US"/>
          </a:p>
        </p:txBody>
      </p:sp>
      <p:sp>
        <p:nvSpPr>
          <p:cNvPr id="9" name="TextBox 8"/>
          <p:cNvSpPr txBox="1"/>
          <p:nvPr/>
        </p:nvSpPr>
        <p:spPr>
          <a:xfrm>
            <a:off x="5193418" y="4383742"/>
            <a:ext cx="4166483" cy="1386400"/>
          </a:xfrm>
          <a:prstGeom prst="rect">
            <a:avLst/>
          </a:prstGeom>
          <a:noFill/>
        </p:spPr>
        <p:txBody>
          <a:bodyPr wrap="square" rtlCol="0">
            <a:spAutoFit/>
          </a:bodyPr>
          <a:lstStyle/>
          <a:p>
            <a:r>
              <a:rPr lang="en-US" sz="2400"/>
              <a:t>Student’s name, SAP IDs : </a:t>
            </a:r>
            <a:r>
              <a:rPr lang="en-US" sz="2000"/>
              <a:t> </a:t>
            </a:r>
          </a:p>
          <a:p>
            <a:r>
              <a:rPr lang="en-US" sz="2000"/>
              <a:t>Mohammad Ehson, 1000015169</a:t>
            </a:r>
          </a:p>
          <a:p>
            <a:r>
              <a:rPr lang="en-US" sz="2000"/>
              <a:t>Rishab Choudhary, 1000014560</a:t>
            </a:r>
          </a:p>
          <a:p>
            <a:r>
              <a:rPr lang="en-US" sz="2000"/>
              <a:t>Saket Pandey, 1000014479</a:t>
            </a:r>
            <a:endParaRPr lang="en-US" sz="2400"/>
          </a:p>
        </p:txBody>
      </p:sp>
      <p:sp>
        <p:nvSpPr>
          <p:cNvPr id="10" name="TextBox 9"/>
          <p:cNvSpPr txBox="1"/>
          <p:nvPr/>
        </p:nvSpPr>
        <p:spPr>
          <a:xfrm>
            <a:off x="542305" y="4511208"/>
            <a:ext cx="3895663" cy="1372757"/>
          </a:xfrm>
          <a:prstGeom prst="rect">
            <a:avLst/>
          </a:prstGeom>
          <a:noFill/>
        </p:spPr>
        <p:txBody>
          <a:bodyPr wrap="square" rtlCol="0">
            <a:spAutoFit/>
          </a:bodyPr>
          <a:lstStyle/>
          <a:p>
            <a:r>
              <a:rPr lang="en-US" sz="2400"/>
              <a:t>Supervisor Name: </a:t>
            </a:r>
          </a:p>
          <a:p>
            <a:r>
              <a:rPr lang="en-US" sz="2000"/>
              <a:t>Mr. Tarun Kumar</a:t>
            </a:r>
          </a:p>
          <a:p>
            <a:r>
              <a:rPr lang="en-US" sz="2000"/>
              <a:t>Assistant Professor</a:t>
            </a:r>
          </a:p>
          <a:p>
            <a:r>
              <a:rPr lang="en-US" sz="2000"/>
              <a:t>tarun.kumar@dituniversity.edu.in</a:t>
            </a:r>
          </a:p>
        </p:txBody>
      </p:sp>
      <p:sp>
        <p:nvSpPr>
          <p:cNvPr id="2" name="TextBox 1"/>
          <p:cNvSpPr txBox="1"/>
          <p:nvPr/>
        </p:nvSpPr>
        <p:spPr>
          <a:xfrm>
            <a:off x="2104103" y="5883965"/>
            <a:ext cx="5584808" cy="679272"/>
          </a:xfrm>
          <a:prstGeom prst="rect">
            <a:avLst/>
          </a:prstGeom>
          <a:noFill/>
        </p:spPr>
        <p:txBody>
          <a:bodyPr wrap="square" rtlCol="0">
            <a:spAutoFit/>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1343770" y="363536"/>
            <a:ext cx="7496668" cy="1115408"/>
          </a:xfrm>
        </p:spPr>
        <p:txBody>
          <a:bodyPr/>
          <a:lstStyle/>
          <a:p>
            <a:pPr algn="ctr"/>
            <a:r>
              <a:rPr lang="en-IN" b="1">
                <a:latin typeface="Times New Roman" pitchFamily="18" charset="0" panose="02020603050405020304"/>
                <a:cs typeface="Times New Roman" pitchFamily="18" charset="0" panose="02020603050405020304"/>
              </a:rPr>
              <a:t>Project Description</a:t>
            </a:r>
          </a:p>
        </p:txBody>
      </p:sp>
      <p:sp>
        <p:nvSpPr>
          <p:cNvPr id="3" name="Content Placeholder 2"/>
          <p:cNvSpPr>
            <a:spLocks noGrp="1" noEditPoints="1"/>
          </p:cNvSpPr>
          <p:nvPr>
            <p:ph idx="1"/>
          </p:nvPr>
        </p:nvSpPr>
        <p:spPr>
          <a:xfrm>
            <a:off x="643493" y="1184744"/>
            <a:ext cx="8072914" cy="4675367"/>
          </a:xfrm>
        </p:spPr>
        <p:txBody>
          <a:bodyPr/>
          <a:lstStyle/>
          <a:p>
            <a:pPr marL="0" indent="0">
              <a:buNone/>
            </a:pPr>
            <a:endParaRPr lang="en-IN" sz="1200"/>
          </a:p>
          <a:p>
            <a:pPr marL="0" indent="0" algn="l">
              <a:buNone/>
            </a:pPr>
            <a:endParaRPr lang="en-IN" sz="1800"/>
          </a:p>
        </p:txBody>
      </p:sp>
      <p:sp>
        <p:nvSpPr>
          <p:cNvPr id="4" name="Slide Number Placeholder 3"/>
          <p:cNvSpPr>
            <a:spLocks noGrp="1" noEditPoints="1"/>
          </p:cNvSpPr>
          <p:nvPr>
            <p:ph type="sldNum" sz="quarter" idx="12"/>
          </p:nvPr>
        </p:nvSpPr>
        <p:spPr/>
        <p:txBody>
          <a:bodyPr/>
          <a:lstStyle/>
          <a:p>
            <a:fld id="{A92B6674-624B-4B17-82AE-B129D9FAF652}" type="slidenum">
              <a:rPr lang="en-US" smtClean="0"/>
              <a:t>10</a:t>
            </a:fld>
            <a:endParaRPr lang="en-US"/>
          </a:p>
        </p:txBody>
      </p:sp>
      <p:pic>
        <p:nvPicPr>
          <p:cNvPr id="6" name="Picture 5"/>
          <p:cNvPicPr>
            <a:picLocks noChangeAspect="1"/>
          </p:cNvPicPr>
          <p:nvPr/>
        </p:nvPicPr>
        <p:blipFill>
          <a:blip r:embed="rId1"/>
          <a:srcRect/>
          <a:stretch>
            <a:fillRect/>
          </a:stretch>
        </p:blipFill>
        <p:spPr>
          <a:xfrm>
            <a:off x="319096" y="1892045"/>
            <a:ext cx="3652379" cy="3718519"/>
          </a:xfrm>
          <a:prstGeom prst="rect">
            <a:avLst/>
          </a:prstGeom>
        </p:spPr>
      </p:pic>
      <p:pic>
        <p:nvPicPr>
          <p:cNvPr id="7" name="Picture 6"/>
          <p:cNvPicPr>
            <a:picLocks noChangeAspect="1"/>
          </p:cNvPicPr>
          <p:nvPr/>
        </p:nvPicPr>
        <p:blipFill>
          <a:blip r:embed="rId2"/>
          <a:srcRect/>
          <a:stretch>
            <a:fillRect/>
          </a:stretch>
        </p:blipFill>
        <p:spPr>
          <a:xfrm>
            <a:off x="4248680" y="2020229"/>
            <a:ext cx="4712143" cy="346215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1343770" y="363536"/>
            <a:ext cx="7496668" cy="1115408"/>
          </a:xfrm>
        </p:spPr>
        <p:txBody>
          <a:bodyPr/>
          <a:lstStyle/>
          <a:p>
            <a:pPr algn="ctr"/>
            <a:r>
              <a:rPr lang="en-IN" b="1">
                <a:latin typeface="Times New Roman" pitchFamily="18" charset="0" panose="02020603050405020304"/>
                <a:cs typeface="Times New Roman" pitchFamily="18" charset="0" panose="02020603050405020304"/>
              </a:rPr>
              <a:t>Project Description</a:t>
            </a:r>
          </a:p>
        </p:txBody>
      </p:sp>
      <p:sp>
        <p:nvSpPr>
          <p:cNvPr id="3" name="Content Placeholder 2"/>
          <p:cNvSpPr>
            <a:spLocks noGrp="1" noEditPoints="1"/>
          </p:cNvSpPr>
          <p:nvPr>
            <p:ph idx="1"/>
          </p:nvPr>
        </p:nvSpPr>
        <p:spPr>
          <a:xfrm>
            <a:off x="643493" y="1184744"/>
            <a:ext cx="8072914" cy="4675367"/>
          </a:xfrm>
        </p:spPr>
        <p:txBody>
          <a:bodyPr/>
          <a:lstStyle/>
          <a:p>
            <a:pPr marL="0" indent="0">
              <a:buNone/>
            </a:pPr>
            <a:endParaRPr lang="en-IN" sz="1200"/>
          </a:p>
          <a:p>
            <a:pPr marL="0" indent="0" algn="l">
              <a:buNone/>
            </a:pPr>
            <a:endParaRPr lang="en-IN" sz="1800"/>
          </a:p>
        </p:txBody>
      </p:sp>
      <p:sp>
        <p:nvSpPr>
          <p:cNvPr id="4" name="Slide Number Placeholder 3"/>
          <p:cNvSpPr>
            <a:spLocks noGrp="1" noEditPoints="1"/>
          </p:cNvSpPr>
          <p:nvPr>
            <p:ph type="sldNum" sz="quarter" idx="12"/>
          </p:nvPr>
        </p:nvSpPr>
        <p:spPr/>
        <p:txBody>
          <a:bodyPr/>
          <a:lstStyle/>
          <a:p>
            <a:fld id="{A92B6674-624B-4B17-82AE-B129D9FAF652}" type="slidenum">
              <a:rPr lang="en-US" smtClean="0"/>
              <a:t>11</a:t>
            </a:fld>
            <a:endParaRPr lang="en-US"/>
          </a:p>
        </p:txBody>
      </p:sp>
      <p:pic>
        <p:nvPicPr>
          <p:cNvPr id="6" name="toto">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rcRect/>
          <a:stretch>
            <a:fillRect/>
          </a:stretch>
        </p:blipFill>
        <p:spPr>
          <a:xfrm>
            <a:off x="2672368" y="1107000"/>
            <a:ext cx="4274263" cy="5065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1106716" y="126717"/>
            <a:ext cx="7480765" cy="1186969"/>
          </a:xfrm>
        </p:spPr>
        <p:txBody>
          <a:bodyPr/>
          <a:lstStyle/>
          <a:p>
            <a:pPr algn="ctr"/>
            <a:r>
              <a:rPr lang="en-IN" b="1">
                <a:latin typeface="Times New Roman" pitchFamily="18" charset="0" panose="02020603050405020304"/>
                <a:cs typeface="Times New Roman" pitchFamily="18" charset="0" panose="02020603050405020304"/>
              </a:rPr>
              <a:t>Project Timeline</a:t>
            </a:r>
          </a:p>
        </p:txBody>
      </p:sp>
      <p:sp>
        <p:nvSpPr>
          <p:cNvPr id="4" name="Slide Number Placeholder 3"/>
          <p:cNvSpPr>
            <a:spLocks noGrp="1" noEditPoints="1"/>
          </p:cNvSpPr>
          <p:nvPr>
            <p:ph type="sldNum" sz="quarter" idx="12"/>
          </p:nvPr>
        </p:nvSpPr>
        <p:spPr/>
        <p:txBody>
          <a:bodyPr/>
          <a:lstStyle/>
          <a:p>
            <a:fld id="{A92B6674-624B-4B17-82AE-B129D9FAF652}" type="slidenum">
              <a:rPr lang="en-US" smtClean="0"/>
              <a:t>12</a:t>
            </a:fld>
            <a:endParaRPr lang="en-US"/>
          </a:p>
        </p:txBody>
      </p:sp>
      <p:grpSp>
        <p:nvGrpSpPr>
          <p:cNvPr id="34" name="Group 33"/>
          <p:cNvGrpSpPr/>
          <p:nvPr/>
        </p:nvGrpSpPr>
        <p:grpSpPr>
          <a:xfrm>
            <a:off x="-146527" y="617056"/>
            <a:ext cx="8971002" cy="5709119"/>
            <a:chOff x="-868217" y="-1218902"/>
            <a:chExt cx="12922822" cy="8593246"/>
          </a:xfrm>
        </p:grpSpPr>
        <p:sp>
          <p:nvSpPr>
            <p:cNvPr id="35" name="Right Arrow 7"/>
            <p:cNvSpPr/>
            <p:nvPr/>
          </p:nvSpPr>
          <p:spPr>
            <a:xfrm rot="20135791">
              <a:off x="-283255" y="2843549"/>
              <a:ext cx="12337860" cy="864072"/>
            </a:xfrm>
            <a:prstGeom prst="rightArrow">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n-IN">
                <a:ln w="0"/>
                <a:solidFill>
                  <a:schemeClr val="accent1"/>
                </a:solidFill>
                <a:effectLst>
                  <a:outerShdw blurRad="38100" dist="25400" dir="5400000" algn="ctr" rotWithShape="0">
                    <a:srgbClr val="6E747A">
                      <a:alpha val="43000"/>
                    </a:srgbClr>
                  </a:outerShdw>
                </a:effectLst>
              </a:endParaRPr>
            </a:p>
          </p:txBody>
        </p:sp>
        <p:sp>
          <p:nvSpPr>
            <p:cNvPr id="36" name="6-Point Star 8"/>
            <p:cNvSpPr/>
            <p:nvPr/>
          </p:nvSpPr>
          <p:spPr>
            <a:xfrm rot="20293418">
              <a:off x="498577" y="5629040"/>
              <a:ext cx="402733" cy="282510"/>
            </a:xfrm>
            <a:prstGeom prst="star6">
              <a:avLst>
                <a:gd name="adj" fmla="val 25579"/>
                <a:gd name="hf" fmla="val 115470"/>
              </a:avLst>
            </a:prstGeom>
            <a:solidFill>
              <a:schemeClr val="accent6">
                <a:lumMod val="75000"/>
              </a:schemeClr>
            </a:solidFill>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7" name="6-Point Star 9"/>
            <p:cNvSpPr/>
            <p:nvPr/>
          </p:nvSpPr>
          <p:spPr>
            <a:xfrm rot="20192009">
              <a:off x="1664251" y="5020298"/>
              <a:ext cx="447443" cy="370621"/>
            </a:xfrm>
            <a:prstGeom prst="star6">
              <a:avLst/>
            </a:prstGeom>
            <a:solidFill>
              <a:schemeClr val="accent6">
                <a:lumMod val="75000"/>
              </a:schemeClr>
            </a:solidFill>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8" name="6-Point Star 10"/>
            <p:cNvSpPr/>
            <p:nvPr/>
          </p:nvSpPr>
          <p:spPr>
            <a:xfrm rot="20423408">
              <a:off x="2873819" y="4508973"/>
              <a:ext cx="362040" cy="284104"/>
            </a:xfrm>
            <a:prstGeom prst="star6">
              <a:avLst/>
            </a:prstGeom>
            <a:solidFill>
              <a:schemeClr val="accent6">
                <a:lumMod val="75000"/>
              </a:schemeClr>
            </a:solidFill>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9" name="6-Point Star 11"/>
            <p:cNvSpPr/>
            <p:nvPr/>
          </p:nvSpPr>
          <p:spPr>
            <a:xfrm rot="20700600">
              <a:off x="4071952" y="3899935"/>
              <a:ext cx="399151" cy="350872"/>
            </a:xfrm>
            <a:prstGeom prst="star6">
              <a:avLst/>
            </a:prstGeom>
            <a:solidFill>
              <a:schemeClr val="accent6">
                <a:lumMod val="75000"/>
              </a:schemeClr>
            </a:solidFill>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0" name="6-Point Star 12"/>
            <p:cNvSpPr/>
            <p:nvPr/>
          </p:nvSpPr>
          <p:spPr>
            <a:xfrm rot="20873565">
              <a:off x="5254962" y="3387795"/>
              <a:ext cx="440547" cy="283411"/>
            </a:xfrm>
            <a:prstGeom prst="star6">
              <a:avLst/>
            </a:prstGeom>
            <a:solidFill>
              <a:schemeClr val="accent6">
                <a:lumMod val="75000"/>
              </a:schemeClr>
            </a:solidFill>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1" name="6-Point Star 13"/>
            <p:cNvSpPr/>
            <p:nvPr/>
          </p:nvSpPr>
          <p:spPr>
            <a:xfrm rot="20453461">
              <a:off x="6541849" y="2753863"/>
              <a:ext cx="363048" cy="324169"/>
            </a:xfrm>
            <a:prstGeom prst="star6">
              <a:avLst/>
            </a:prstGeom>
            <a:solidFill>
              <a:schemeClr val="accent6">
                <a:lumMod val="75000"/>
              </a:schemeClr>
            </a:solidFill>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2" name="6-Point Star 14"/>
            <p:cNvSpPr/>
            <p:nvPr/>
          </p:nvSpPr>
          <p:spPr>
            <a:xfrm rot="20296858">
              <a:off x="7692104" y="2199006"/>
              <a:ext cx="390201" cy="307341"/>
            </a:xfrm>
            <a:prstGeom prst="star6">
              <a:avLst/>
            </a:prstGeom>
            <a:solidFill>
              <a:schemeClr val="accent6">
                <a:lumMod val="75000"/>
              </a:schemeClr>
            </a:solidFill>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3" name="6-Point Star 15"/>
            <p:cNvSpPr/>
            <p:nvPr/>
          </p:nvSpPr>
          <p:spPr>
            <a:xfrm rot="20531138">
              <a:off x="8844514" y="1650907"/>
              <a:ext cx="391885" cy="311422"/>
            </a:xfrm>
            <a:prstGeom prst="star6">
              <a:avLst/>
            </a:prstGeom>
            <a:solidFill>
              <a:schemeClr val="accent6">
                <a:lumMod val="75000"/>
              </a:schemeClr>
            </a:solidFill>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4" name="6-Point Star 16"/>
            <p:cNvSpPr/>
            <p:nvPr/>
          </p:nvSpPr>
          <p:spPr>
            <a:xfrm rot="20525181">
              <a:off x="10227503" y="1009773"/>
              <a:ext cx="341584" cy="295044"/>
            </a:xfrm>
            <a:prstGeom prst="star6">
              <a:avLst/>
            </a:prstGeom>
            <a:solidFill>
              <a:schemeClr val="accent6">
                <a:lumMod val="75000"/>
              </a:schemeClr>
            </a:solidFill>
            <a:ln>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cxnSp>
          <p:nvCxnSpPr>
            <p:cNvPr id="45" name="Straight Arrow Connector 44"/>
            <p:cNvCxnSpPr/>
            <p:nvPr/>
          </p:nvCxnSpPr>
          <p:spPr>
            <a:xfrm flipH="1" flipV="1">
              <a:off x="381118" y="4872201"/>
              <a:ext cx="279350" cy="70219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6" name="Straight Arrow Connector 45"/>
            <p:cNvCxnSpPr/>
            <p:nvPr/>
          </p:nvCxnSpPr>
          <p:spPr>
            <a:xfrm>
              <a:off x="2036038" y="5382180"/>
              <a:ext cx="354278" cy="83124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7" name="Straight Arrow Connector 46"/>
            <p:cNvCxnSpPr/>
            <p:nvPr/>
          </p:nvCxnSpPr>
          <p:spPr>
            <a:xfrm flipH="1" flipV="1">
              <a:off x="2376906" y="3166743"/>
              <a:ext cx="585840" cy="143386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8" name="Straight Arrow Connector 47"/>
            <p:cNvCxnSpPr/>
            <p:nvPr/>
          </p:nvCxnSpPr>
          <p:spPr>
            <a:xfrm>
              <a:off x="4314954" y="4244838"/>
              <a:ext cx="585840" cy="126397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9" name="Straight Arrow Connector 48"/>
            <p:cNvCxnSpPr/>
            <p:nvPr/>
          </p:nvCxnSpPr>
          <p:spPr>
            <a:xfrm flipH="1" flipV="1">
              <a:off x="5018443" y="2679111"/>
              <a:ext cx="366865" cy="80223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0" name="Straight Arrow Connector 49"/>
            <p:cNvCxnSpPr/>
            <p:nvPr/>
          </p:nvCxnSpPr>
          <p:spPr>
            <a:xfrm>
              <a:off x="6792069" y="3068363"/>
              <a:ext cx="307213" cy="78795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1" name="Straight Arrow Connector 50"/>
            <p:cNvCxnSpPr/>
            <p:nvPr/>
          </p:nvCxnSpPr>
          <p:spPr>
            <a:xfrm flipH="1" flipV="1">
              <a:off x="7200259" y="985845"/>
              <a:ext cx="573656" cy="134692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2" name="Straight Arrow Connector 51"/>
            <p:cNvCxnSpPr/>
            <p:nvPr/>
          </p:nvCxnSpPr>
          <p:spPr>
            <a:xfrm>
              <a:off x="9109353" y="1982355"/>
              <a:ext cx="599317" cy="139971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3" name="Straight Arrow Connector 52"/>
            <p:cNvCxnSpPr/>
            <p:nvPr/>
          </p:nvCxnSpPr>
          <p:spPr>
            <a:xfrm flipH="1" flipV="1">
              <a:off x="9986418" y="322129"/>
              <a:ext cx="294427" cy="66371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54" name="TextBox 53"/>
            <p:cNvSpPr txBox="1"/>
            <p:nvPr/>
          </p:nvSpPr>
          <p:spPr>
            <a:xfrm rot="20141952">
              <a:off x="-868217" y="4055405"/>
              <a:ext cx="2378240" cy="972844"/>
            </a:xfrm>
            <a:prstGeom prst="rect">
              <a:avLst/>
            </a:prstGeom>
            <a:noFill/>
          </p:spPr>
          <p:txBody>
            <a:bodyPr wrap="square" rtlCol="0">
              <a:spAutoFit/>
            </a:bodyPr>
            <a:lstStyle/>
            <a:p>
              <a:r>
                <a:rPr lang="en-US"/>
                <a:t>  Proposal Form</a:t>
              </a:r>
            </a:p>
            <a:p>
              <a:r>
                <a:rPr lang="en-US"/>
                <a:t>    (Feb7-Feb9)</a:t>
              </a:r>
              <a:endParaRPr lang="en-IN"/>
            </a:p>
          </p:txBody>
        </p:sp>
        <p:sp>
          <p:nvSpPr>
            <p:cNvPr id="55" name="TextBox 54"/>
            <p:cNvSpPr txBox="1"/>
            <p:nvPr/>
          </p:nvSpPr>
          <p:spPr>
            <a:xfrm rot="20140911">
              <a:off x="1428058" y="5984567"/>
              <a:ext cx="2418573" cy="1389777"/>
            </a:xfrm>
            <a:prstGeom prst="rect">
              <a:avLst/>
            </a:prstGeom>
            <a:noFill/>
          </p:spPr>
          <p:txBody>
            <a:bodyPr wrap="square" rtlCol="0">
              <a:spAutoFit/>
            </a:bodyPr>
            <a:lstStyle/>
            <a:p>
              <a:r>
                <a:rPr lang="en-US"/>
                <a:t>Reading, Topic Interpretation</a:t>
              </a:r>
            </a:p>
            <a:p>
              <a:r>
                <a:rPr lang="en-US"/>
                <a:t>(Feb11-Feb24)</a:t>
              </a:r>
              <a:endParaRPr lang="en-IN"/>
            </a:p>
          </p:txBody>
        </p:sp>
        <p:sp>
          <p:nvSpPr>
            <p:cNvPr id="56" name="TextBox 55"/>
            <p:cNvSpPr txBox="1"/>
            <p:nvPr/>
          </p:nvSpPr>
          <p:spPr>
            <a:xfrm rot="20094605">
              <a:off x="1268465" y="1320800"/>
              <a:ext cx="2805938" cy="3855307"/>
            </a:xfrm>
            <a:prstGeom prst="rect">
              <a:avLst/>
            </a:prstGeom>
            <a:noFill/>
          </p:spPr>
          <p:txBody>
            <a:bodyPr wrap="square" rtlCol="0">
              <a:spAutoFit/>
            </a:bodyPr>
            <a:lstStyle/>
            <a:p>
              <a:r>
                <a:rPr lang="en-US"/>
                <a:t>Finalization of hardware and API choices.       </a:t>
              </a:r>
            </a:p>
            <a:p>
              <a:r>
                <a:rPr lang="en-US"/>
                <a:t>(Feb25-Mar11)</a:t>
              </a:r>
            </a:p>
            <a:p>
              <a:endParaRPr lang="en-US"/>
            </a:p>
            <a:p>
              <a:endParaRPr lang="en-US"/>
            </a:p>
            <a:p>
              <a:endParaRPr lang="en-US"/>
            </a:p>
            <a:p>
              <a:endParaRPr lang="en-US"/>
            </a:p>
            <a:p>
              <a:endParaRPr lang="en-IN"/>
            </a:p>
          </p:txBody>
        </p:sp>
        <p:sp>
          <p:nvSpPr>
            <p:cNvPr id="57" name="TextBox 56"/>
            <p:cNvSpPr txBox="1"/>
            <p:nvPr/>
          </p:nvSpPr>
          <p:spPr>
            <a:xfrm rot="20154551">
              <a:off x="3552887" y="4509025"/>
              <a:ext cx="2878629" cy="1806710"/>
            </a:xfrm>
            <a:prstGeom prst="rect">
              <a:avLst/>
            </a:prstGeom>
            <a:noFill/>
          </p:spPr>
          <p:txBody>
            <a:bodyPr wrap="square" rtlCol="0">
              <a:spAutoFit/>
            </a:bodyPr>
            <a:lstStyle/>
            <a:p>
              <a:r>
                <a:rPr lang="en-US"/>
                <a:t>  </a:t>
              </a:r>
            </a:p>
            <a:p>
              <a:endParaRPr lang="en-US"/>
            </a:p>
            <a:p>
              <a:r>
                <a:rPr lang="en-US"/>
                <a:t>Literature Review</a:t>
              </a:r>
            </a:p>
            <a:p>
              <a:r>
                <a:rPr lang="en-US"/>
                <a:t>  (Mar12-Mar20)</a:t>
              </a:r>
              <a:endParaRPr lang="en-IN"/>
            </a:p>
          </p:txBody>
        </p:sp>
        <p:sp>
          <p:nvSpPr>
            <p:cNvPr id="58" name="TextBox 57"/>
            <p:cNvSpPr txBox="1"/>
            <p:nvPr/>
          </p:nvSpPr>
          <p:spPr>
            <a:xfrm rot="20177679">
              <a:off x="3907988" y="486329"/>
              <a:ext cx="2280265" cy="2640575"/>
            </a:xfrm>
            <a:prstGeom prst="rect">
              <a:avLst/>
            </a:prstGeom>
            <a:noFill/>
          </p:spPr>
          <p:txBody>
            <a:bodyPr wrap="square" rtlCol="0">
              <a:spAutoFit/>
            </a:bodyPr>
            <a:lstStyle/>
            <a:p>
              <a:endParaRPr lang="en-US"/>
            </a:p>
            <a:p>
              <a:endParaRPr lang="en-US"/>
            </a:p>
            <a:p>
              <a:r>
                <a:rPr lang="en-US"/>
                <a:t>Mid Term Presentation</a:t>
              </a:r>
            </a:p>
            <a:p>
              <a:r>
                <a:rPr lang="en-US"/>
                <a:t>(Apr1-Apr4)</a:t>
              </a:r>
            </a:p>
            <a:p>
              <a:endParaRPr lang="en-IN"/>
            </a:p>
          </p:txBody>
        </p:sp>
        <p:sp>
          <p:nvSpPr>
            <p:cNvPr id="60" name="TextBox 59"/>
            <p:cNvSpPr txBox="1"/>
            <p:nvPr/>
          </p:nvSpPr>
          <p:spPr>
            <a:xfrm rot="20193875">
              <a:off x="6407523" y="3754955"/>
              <a:ext cx="2425929" cy="2223643"/>
            </a:xfrm>
            <a:prstGeom prst="rect">
              <a:avLst/>
            </a:prstGeom>
            <a:noFill/>
          </p:spPr>
          <p:txBody>
            <a:bodyPr wrap="square" rtlCol="0">
              <a:spAutoFit/>
            </a:bodyPr>
            <a:lstStyle/>
            <a:p>
              <a:r>
                <a:rPr lang="en-US"/>
                <a:t>Implementation</a:t>
              </a:r>
            </a:p>
            <a:p>
              <a:r>
                <a:rPr lang="en-US"/>
                <a:t>(Apr18-Apr25)</a:t>
              </a:r>
            </a:p>
            <a:p>
              <a:endParaRPr lang="en-US"/>
            </a:p>
            <a:p>
              <a:endParaRPr lang="en-US"/>
            </a:p>
            <a:p>
              <a:endParaRPr lang="en-IN"/>
            </a:p>
          </p:txBody>
        </p:sp>
        <p:sp>
          <p:nvSpPr>
            <p:cNvPr id="61" name="TextBox 60"/>
            <p:cNvSpPr txBox="1"/>
            <p:nvPr/>
          </p:nvSpPr>
          <p:spPr>
            <a:xfrm rot="20141627">
              <a:off x="8887758" y="2632111"/>
              <a:ext cx="2516024" cy="1806710"/>
            </a:xfrm>
            <a:prstGeom prst="rect">
              <a:avLst/>
            </a:prstGeom>
            <a:noFill/>
          </p:spPr>
          <p:txBody>
            <a:bodyPr wrap="square" rtlCol="0">
              <a:spAutoFit/>
            </a:bodyPr>
            <a:lstStyle/>
            <a:p>
              <a:endParaRPr lang="en-US"/>
            </a:p>
            <a:p>
              <a:r>
                <a:rPr lang="en-US"/>
                <a:t>Research Paper</a:t>
              </a:r>
            </a:p>
            <a:p>
              <a:r>
                <a:rPr lang="en-US"/>
                <a:t>Completion</a:t>
              </a:r>
            </a:p>
            <a:p>
              <a:r>
                <a:rPr lang="en-US"/>
                <a:t>(Apr26-Apr30)</a:t>
              </a:r>
              <a:endParaRPr lang="en-IN"/>
            </a:p>
          </p:txBody>
        </p:sp>
        <p:sp>
          <p:nvSpPr>
            <p:cNvPr id="62" name="TextBox 61"/>
            <p:cNvSpPr txBox="1"/>
            <p:nvPr/>
          </p:nvSpPr>
          <p:spPr>
            <a:xfrm rot="20201704">
              <a:off x="9000443" y="-1218902"/>
              <a:ext cx="2430989" cy="1806710"/>
            </a:xfrm>
            <a:prstGeom prst="rect">
              <a:avLst/>
            </a:prstGeom>
            <a:noFill/>
          </p:spPr>
          <p:txBody>
            <a:bodyPr wrap="square" rtlCol="0">
              <a:spAutoFit/>
            </a:bodyPr>
            <a:lstStyle/>
            <a:p>
              <a:r>
                <a:rPr lang="en-US"/>
                <a:t>End term Presentation</a:t>
              </a:r>
            </a:p>
            <a:p>
              <a:r>
                <a:rPr lang="en-US"/>
                <a:t>(May)</a:t>
              </a:r>
            </a:p>
            <a:p>
              <a:endParaRPr lang="en-US"/>
            </a:p>
          </p:txBody>
        </p:sp>
      </p:grpSp>
      <p:sp>
        <p:nvSpPr>
          <p:cNvPr id="63" name="TextBox 62"/>
          <p:cNvSpPr txBox="1"/>
          <p:nvPr/>
        </p:nvSpPr>
        <p:spPr>
          <a:xfrm rot="20235504">
            <a:off x="4282624" y="1127629"/>
            <a:ext cx="1943934" cy="915441"/>
          </a:xfrm>
          <a:prstGeom prst="rect">
            <a:avLst/>
          </a:prstGeom>
          <a:noFill/>
        </p:spPr>
        <p:txBody>
          <a:bodyPr wrap="square" rtlCol="0">
            <a:spAutoFit/>
          </a:bodyPr>
          <a:lstStyle/>
          <a:p>
            <a:r>
              <a:rPr lang="en-US"/>
              <a:t>Research Paper</a:t>
            </a:r>
          </a:p>
          <a:p>
            <a:r>
              <a:rPr lang="en-US"/>
              <a:t> Writing</a:t>
            </a:r>
          </a:p>
          <a:p>
            <a:r>
              <a:rPr lang="en-US"/>
              <a:t>(Apr18-Apr25)</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1335818" y="363535"/>
            <a:ext cx="7504619" cy="805307"/>
          </a:xfrm>
        </p:spPr>
        <p:txBody>
          <a:bodyPr/>
          <a:lstStyle/>
          <a:p>
            <a:r>
              <a:rPr lang="en-IN" b="1">
                <a:latin typeface="Times New Roman" pitchFamily="18" charset="0" panose="02020603050405020304"/>
                <a:cs typeface="Times New Roman" pitchFamily="18" charset="0" panose="02020603050405020304"/>
              </a:rPr>
              <a:t>REFERENCES</a:t>
            </a:r>
          </a:p>
        </p:txBody>
      </p:sp>
      <p:sp>
        <p:nvSpPr>
          <p:cNvPr id="3" name="Content Placeholder 2"/>
          <p:cNvSpPr>
            <a:spLocks noGrp="1" noEditPoints="1"/>
          </p:cNvSpPr>
          <p:nvPr>
            <p:ph idx="1"/>
          </p:nvPr>
        </p:nvSpPr>
        <p:spPr>
          <a:xfrm>
            <a:off x="643493" y="1081377"/>
            <a:ext cx="8261968" cy="5112689"/>
          </a:xfrm>
        </p:spPr>
        <p:txBody>
          <a:bodyPr/>
          <a:lstStyle/>
          <a:p>
            <a:pPr marL="228600" indent="-228600">
              <a:lnSpc>
                <a:spcPct val="107000"/>
              </a:lnSpc>
              <a:buClr>
                <a:srgbClr val="222222"/>
              </a:buClr>
              <a:buSzPts val="1000"/>
              <a:buFont typeface="+mj-lt"/>
              <a:buAutoNum type="arabicPeriod"/>
            </a:pPr>
            <a:endParaRPr lang="en-IN" sz="1000" u="none" strike="noStrike" kern="100">
              <a:effectLst/>
              <a:latin typeface="Aptos" pitchFamily="34" charset="0" panose="020B0004020202020204"/>
              <a:ea typeface="Aptos" pitchFamily="34" charset="0" panose="020B0004020202020204"/>
              <a:cs typeface="Times New Roman" pitchFamily="18" charset="0" panose="02020603050405020304"/>
            </a:endParaRPr>
          </a:p>
          <a:p>
            <a:pPr marL="0" indent="0">
              <a:lnSpc>
                <a:spcPct val="107000"/>
              </a:lnSpc>
              <a:buFont typeface="+mj-lt"/>
              <a:buNone/>
            </a:pPr>
            <a:endParaRPr lang="en-IN" sz="1000" u="none" strike="noStrike" kern="100">
              <a:effectLst/>
              <a:latin typeface="Aptos" pitchFamily="34" charset="0" panose="020B0004020202020204"/>
              <a:ea typeface="Aptos" pitchFamily="34" charset="0" panose="020B0004020202020204"/>
              <a:cs typeface="Times New Roman" pitchFamily="18" charset="0" panose="02020603050405020304"/>
            </a:endParaRPr>
          </a:p>
          <a:p>
            <a:pPr marL="228600" indent="-228600">
              <a:lnSpc>
                <a:spcPct val="107000"/>
              </a:lnSpc>
              <a:buClr>
                <a:srgbClr val="222222"/>
              </a:buClr>
              <a:buSzPts val="1000"/>
              <a:buFont typeface="+mj-lt"/>
              <a:buAutoNum type="arabicPeriod"/>
            </a:pP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rPr>
              <a:t> Randi Williams,Hae Won Park ,Cynthia Breazeal:The Impact of Artificial Intelligence Activities on Young Children's Perceptions of Robots.CHI '19: Proceedings of the 2019 CHI Conference on Human Factors in Computing Systems. 447, 1–11 (2019) </a:t>
            </a: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hlinkClick r:id="rId1" invalidUrl="http://"/>
              </a:rPr>
              <a:t>https://doi.org/10.1145/3290605.3300677</a:t>
            </a:r>
            <a:endParaRPr lang="en-IN" sz="1000" u="none" strike="noStrike" kern="100">
              <a:effectLst/>
              <a:latin typeface="Aptos" pitchFamily="34" charset="0" panose="020B0004020202020204"/>
              <a:ea typeface="Aptos" pitchFamily="34" charset="0" panose="020B0004020202020204"/>
              <a:cs typeface="Times New Roman" pitchFamily="18" charset="0" panose="02020603050405020304"/>
            </a:endParaRPr>
          </a:p>
          <a:p>
            <a:pPr marL="228600" indent="-228600">
              <a:lnSpc>
                <a:spcPct val="107000"/>
              </a:lnSpc>
              <a:buClr>
                <a:srgbClr val="222222"/>
              </a:buClr>
              <a:buSzPts val="1000"/>
              <a:buFont typeface="+mj-lt"/>
              <a:buAutoNum type="arabicPeriod"/>
            </a:pP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rPr>
              <a:t>Lili Liu, Bingbing Li, I-Ming Chen, Fellow, IEEE, Tze Jui Goh, Min Sung. Interactive robots as social partner for communication care </a:t>
            </a: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hlinkClick r:id="rId2"/>
              </a:rPr>
              <a:t>link</a:t>
            </a:r>
            <a:endParaRPr lang="en-IN" sz="1000" u="none" strike="noStrike" kern="100">
              <a:effectLst/>
              <a:latin typeface="Aptos" pitchFamily="34" charset="0" panose="020B0004020202020204"/>
              <a:ea typeface="Aptos" pitchFamily="34" charset="0" panose="020B0004020202020204"/>
              <a:cs typeface="Times New Roman" pitchFamily="18" charset="0" panose="02020603050405020304"/>
            </a:endParaRPr>
          </a:p>
          <a:p>
            <a:pPr marL="228600" indent="-228600">
              <a:lnSpc>
                <a:spcPct val="107000"/>
              </a:lnSpc>
              <a:buClr>
                <a:srgbClr val="222222"/>
              </a:buClr>
              <a:buSzPts val="1000"/>
              <a:buFont typeface="+mj-lt"/>
              <a:buAutoNum type="arabicPeriod"/>
            </a:pP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rPr>
              <a:t> Manosevitz, M., Prentice, N. M., &amp; Wilson, F. (1973). Individual and family correlates of imaginary companions in preschool children. Developmental Psychology, 8(1), 72–79.  </a:t>
            </a: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hlinkClick r:id="rId1" invalidUrl="http://"/>
              </a:rPr>
              <a:t>https://doi.org/10.1037/h0033834</a:t>
            </a:r>
            <a:endParaRPr lang="en-IN" sz="1000" u="none" strike="noStrike" kern="100">
              <a:effectLst/>
              <a:latin typeface="Aptos" pitchFamily="34" charset="0" panose="020B0004020202020204"/>
              <a:ea typeface="Aptos" pitchFamily="34" charset="0" panose="020B0004020202020204"/>
              <a:cs typeface="Times New Roman" pitchFamily="18" charset="0" panose="02020603050405020304"/>
            </a:endParaRPr>
          </a:p>
          <a:p>
            <a:pPr marL="228600" indent="-228600">
              <a:lnSpc>
                <a:spcPct val="107000"/>
              </a:lnSpc>
              <a:buClr>
                <a:srgbClr val="222222"/>
              </a:buClr>
              <a:buSzPts val="1000"/>
              <a:buFont typeface="+mj-lt"/>
              <a:buAutoNum type="arabicPeriod"/>
            </a:pP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rPr>
              <a:t>Amitai Etzioni.Robotic Care of Children, the Elderly, and the Sick (with Oren Etzioni).Happiness is the Wrong Metric pp 265–277 </a:t>
            </a: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hlinkClick r:id="rId1" invalidUrl="http://"/>
              </a:rPr>
              <a:t>https://link.springer.com/chapter/10.1007/978-3-319-69623-2_17</a:t>
            </a:r>
            <a:endParaRPr lang="en-IN" sz="1000" u="none" strike="noStrike" kern="100">
              <a:effectLst/>
              <a:latin typeface="Aptos" pitchFamily="34" charset="0" panose="020B0004020202020204"/>
              <a:ea typeface="Aptos" pitchFamily="34" charset="0" panose="020B0004020202020204"/>
              <a:cs typeface="Times New Roman" pitchFamily="18" charset="0" panose="02020603050405020304"/>
            </a:endParaRPr>
          </a:p>
          <a:p>
            <a:pPr marL="228600" indent="-228600">
              <a:lnSpc>
                <a:spcPct val="107000"/>
              </a:lnSpc>
              <a:buClr>
                <a:srgbClr val="222222"/>
              </a:buClr>
              <a:buSzPts val="1000"/>
              <a:buFont typeface="+mj-lt"/>
              <a:buAutoNum type="arabicPeriod"/>
            </a:pP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rPr>
              <a:t> Billard, A., et al.: Building Robota, a mini-humanoid robot for the rehabilitation of children with autism. Assist. Technol. 1(19), 37–49 (2017) </a:t>
            </a: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hlinkClick r:id="rId1" invalidUrl="http://"/>
              </a:rPr>
              <a:t>https://pubmed.ncbi.nlm.nih.gov/17461289/</a:t>
            </a:r>
            <a:endParaRPr lang="en-IN" sz="1000" u="none" strike="noStrike" kern="100">
              <a:effectLst/>
              <a:latin typeface="Aptos" pitchFamily="34" charset="0" panose="020B0004020202020204"/>
              <a:ea typeface="Aptos" pitchFamily="34" charset="0" panose="020B0004020202020204"/>
              <a:cs typeface="Times New Roman" pitchFamily="18" charset="0" panose="02020603050405020304"/>
            </a:endParaRPr>
          </a:p>
          <a:p>
            <a:pPr marL="228600" indent="-228600">
              <a:lnSpc>
                <a:spcPct val="107000"/>
              </a:lnSpc>
              <a:buClr>
                <a:srgbClr val="222222"/>
              </a:buClr>
              <a:buSzPts val="1000"/>
              <a:buFont typeface="+mj-lt"/>
              <a:buAutoNum type="arabicPeriod"/>
            </a:pP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rPr>
              <a:t>Michaelis, J.E., Mutlu, B.: Reading socially: transforming the in-home reading experience with a learning-companion robot. Sci. Robot. 21(3), P2 (2018) </a:t>
            </a: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hlinkClick r:id="rId1" invalidUrl="http://"/>
              </a:rPr>
              <a:t>https://doi.org/10.1126/scirobotics.aat5999</a:t>
            </a:r>
            <a:endParaRPr lang="en-IN" sz="1000" u="none" strike="noStrike" kern="100">
              <a:effectLst/>
              <a:latin typeface="Aptos" pitchFamily="34" charset="0" panose="020B0004020202020204"/>
              <a:ea typeface="Aptos" pitchFamily="34" charset="0" panose="020B0004020202020204"/>
              <a:cs typeface="Times New Roman" pitchFamily="18" charset="0" panose="02020603050405020304"/>
            </a:endParaRPr>
          </a:p>
          <a:p>
            <a:pPr marL="228600" indent="-228600">
              <a:lnSpc>
                <a:spcPct val="107000"/>
              </a:lnSpc>
              <a:buClr>
                <a:srgbClr val="222222"/>
              </a:buClr>
              <a:buSzPts val="1000"/>
              <a:buFont typeface="+mj-lt"/>
              <a:buAutoNum type="arabicPeriod"/>
            </a:pP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rPr>
              <a:t> Cavallo, F., et al.: Design impact of acceptability and dependability in assisted living robotic applications. Int. J. Interact. Des. Manuf. – IJIDEM 4(12), 1167–1178 (2018) </a:t>
            </a:r>
            <a:r>
              <a:rPr lang="en-IN" sz="1000" u="none" strike="noStrike" kern="100">
                <a:effectLst/>
                <a:latin typeface="Aptos" pitchFamily="34" charset="0" panose="020B0004020202020204"/>
                <a:ea typeface="Aptos" pitchFamily="34" charset="0" panose="020B0004020202020204"/>
                <a:cs typeface="Times New Roman" pitchFamily="18" charset="0" panose="02020603050405020304"/>
                <a:hlinkClick r:id="rId3"/>
              </a:rPr>
              <a:t>link</a:t>
            </a:r>
            <a:endParaRPr lang="en-IN" sz="1000" u="none" strike="noStrike" kern="100">
              <a:effectLst/>
              <a:latin typeface="Aptos" pitchFamily="34" charset="0" panose="020B0004020202020204"/>
              <a:ea typeface="Aptos" pitchFamily="34" charset="0" panose="020B0004020202020204"/>
              <a:cs typeface="Times New Roman" pitchFamily="18" charset="0" panose="02020603050405020304"/>
            </a:endParaRPr>
          </a:p>
          <a:p>
            <a:pPr marL="0" indent="0">
              <a:lnSpc>
                <a:spcPct val="107000"/>
              </a:lnSpc>
              <a:buFont typeface="+mj-lt"/>
              <a:buNone/>
            </a:pPr>
            <a:endParaRPr lang="en-IN" sz="1000" u="none" strike="noStrike" kern="100">
              <a:effectLst/>
              <a:latin typeface="Aptos" pitchFamily="34" charset="0" panose="020B0004020202020204"/>
              <a:ea typeface="Aptos" pitchFamily="34" charset="0" panose="020B0004020202020204"/>
              <a:cs typeface="Times New Roman" pitchFamily="18" charset="0" panose="02020603050405020304"/>
            </a:endParaRPr>
          </a:p>
        </p:txBody>
      </p:sp>
      <p:sp>
        <p:nvSpPr>
          <p:cNvPr id="4" name="Slide Number Placeholder 3"/>
          <p:cNvSpPr>
            <a:spLocks noGrp="1" noEditPoints="1"/>
          </p:cNvSpPr>
          <p:nvPr>
            <p:ph type="sldNum" sz="quarter" idx="12"/>
          </p:nvPr>
        </p:nvSpPr>
        <p:spPr/>
        <p:txBody>
          <a:bodyPr/>
          <a:lstStyle/>
          <a:p>
            <a:fld id="{A92B6674-624B-4B17-82AE-B129D9FAF652}" type="slidenum">
              <a:rPr lang="en-US" smtClean="0"/>
              <a:t>13</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noEditPoints="1"/>
          </p:cNvSpPr>
          <p:nvPr>
            <p:ph type="sldNum" sz="quarter" idx="12"/>
          </p:nvPr>
        </p:nvSpPr>
        <p:spPr/>
        <p:txBody>
          <a:bodyPr/>
          <a:lstStyle/>
          <a:p>
            <a:fld id="{A92B6674-624B-4B17-82AE-B129D9FAF652}" type="slidenum">
              <a:rPr lang="en-US" smtClean="0"/>
              <a:t>2</a:t>
            </a:fld>
            <a:endParaRPr lang="en-US"/>
          </a:p>
        </p:txBody>
      </p:sp>
      <p:sp>
        <p:nvSpPr>
          <p:cNvPr id="5" name="Title 3"/>
          <p:cNvSpPr>
            <a:spLocks noGrp="1" noEditPoints="1"/>
          </p:cNvSpPr>
          <p:nvPr>
            <p:ph type="title"/>
          </p:nvPr>
        </p:nvSpPr>
        <p:spPr>
          <a:xfrm>
            <a:off x="512537" y="233085"/>
            <a:ext cx="8074025" cy="1325562"/>
          </a:xfrm>
        </p:spPr>
        <p:txBody>
          <a:bodyPr/>
          <a:lstStyle/>
          <a:p>
            <a:pPr algn="ctr"/>
            <a:r>
              <a:rPr lang="en-IN" b="1">
                <a:latin typeface="Times New Roman" pitchFamily="18" charset="0" panose="02020603050405020304"/>
                <a:cs typeface="Times New Roman" pitchFamily="18" charset="0" panose="02020603050405020304"/>
              </a:rPr>
              <a:t>Introduction</a:t>
            </a:r>
          </a:p>
        </p:txBody>
      </p:sp>
      <p:sp>
        <p:nvSpPr>
          <p:cNvPr id="6" name="Content Placeholder 5"/>
          <p:cNvSpPr>
            <a:spLocks noGrp="1" noEditPoints="1"/>
          </p:cNvSpPr>
          <p:nvPr>
            <p:ph idx="1"/>
          </p:nvPr>
        </p:nvSpPr>
        <p:spPr>
          <a:xfrm>
            <a:off x="760296" y="1433501"/>
            <a:ext cx="8072914" cy="4549912"/>
          </a:xfrm>
        </p:spPr>
        <p:txBody>
          <a:bodyPr/>
          <a:lstStyle/>
          <a:p>
            <a:pPr algn="just">
              <a:buFont typeface="Arial" pitchFamily="34" charset="0" panose="020B0604020202020204"/>
              <a:buChar char="•"/>
            </a:pPr>
            <a:r>
              <a:rPr lang="en-US" sz="2000">
                <a:cs typeface="Times New Roman" pitchFamily="18" charset="0" panose="02020603050405020304"/>
              </a:rPr>
              <a:t>TOTO is a groundbreaking project aimed at addressing the issue of excessive screen time among children by introducing an </a:t>
            </a:r>
            <a:r>
              <a:rPr lang="en-IN" sz="2000">
                <a:cs typeface="Times New Roman" pitchFamily="18" charset="0" panose="02020603050405020304"/>
              </a:rPr>
              <a:t>Raspberry pi 3</a:t>
            </a:r>
            <a:r>
              <a:rPr lang="en-US" sz="2000">
                <a:cs typeface="Times New Roman" pitchFamily="18" charset="0" panose="02020603050405020304"/>
              </a:rPr>
              <a:t> and Chat GPT-based interactive voice-controlled compact robot embedded within a soft toy powered by  batteries. </a:t>
            </a:r>
          </a:p>
          <a:p>
            <a:pPr algn="just">
              <a:buFont typeface="Arial" pitchFamily="34" charset="0" panose="020B0604020202020204"/>
              <a:buChar char="•"/>
            </a:pPr>
            <a:r>
              <a:rPr lang="en-US" sz="2000">
                <a:cs typeface="Times New Roman" pitchFamily="18" charset="0" panose="02020603050405020304"/>
              </a:rPr>
              <a:t>This research </a:t>
            </a:r>
            <a:r>
              <a:rPr lang="en-US" sz="2000" err="1">
                <a:cs typeface="Times New Roman" pitchFamily="18" charset="0" panose="02020603050405020304"/>
              </a:rPr>
              <a:t>endeavor</a:t>
            </a:r>
            <a:r>
              <a:rPr lang="en-US" sz="2000">
                <a:cs typeface="Times New Roman" pitchFamily="18" charset="0" panose="02020603050405020304"/>
              </a:rPr>
              <a:t> focuses on creating a friendly and engaging educational companion for children, providing features such as GPT responses, educational assistance, custom trainability, weather forecasts, all at minimal costs. </a:t>
            </a:r>
          </a:p>
          <a:p>
            <a:pPr algn="just">
              <a:buFont typeface="Arial" pitchFamily="34" charset="0" panose="020B0604020202020204"/>
              <a:buChar char="•"/>
            </a:pPr>
            <a:r>
              <a:rPr lang="en-US" sz="2000">
                <a:cs typeface="Times New Roman" pitchFamily="18" charset="0" panose="02020603050405020304"/>
              </a:rPr>
              <a:t>By leveraging the </a:t>
            </a:r>
            <a:r>
              <a:rPr lang="en-IN" sz="2000">
                <a:cs typeface="Times New Roman" pitchFamily="18" charset="0" panose="02020603050405020304"/>
              </a:rPr>
              <a:t>Raspberry pi 3</a:t>
            </a:r>
            <a:r>
              <a:rPr lang="en-US" sz="2000">
                <a:cs typeface="Times New Roman" pitchFamily="18" charset="0" panose="02020603050405020304"/>
              </a:rPr>
              <a:t>, Chat GPT technology, and cloud services like Google Cloud, TOTO offers a unique solution to enhance learning experiences while minimizing screen dependency.</a:t>
            </a:r>
          </a:p>
          <a:p>
            <a:pPr algn="just">
              <a:buFont typeface="Arial" pitchFamily="34" charset="0" panose="020B0604020202020204"/>
              <a:buChar char="•"/>
            </a:pPr>
            <a:endParaRPr lang="en-US" sz="2000">
              <a:cs typeface="Times New Roman" pitchFamily="18" charset="0" panose="02020603050405020304"/>
            </a:endParaRPr>
          </a:p>
          <a:p>
            <a:pPr marL="0" indent="0" algn="just">
              <a:buFont typeface="Arial" pitchFamily="34" charset="0" panose="020B0604020202020204"/>
              <a:buNone/>
            </a:pPr>
            <a:endParaRPr lang="en-US" sz="2000">
              <a:cs typeface="Times New Roman" pitchFamily="18" charset="0" panose="020206030504050203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735510" y="296790"/>
            <a:ext cx="7512570" cy="829161"/>
          </a:xfrm>
        </p:spPr>
        <p:txBody>
          <a:bodyPr/>
          <a:lstStyle/>
          <a:p>
            <a:pPr algn="ctr"/>
            <a:r>
              <a:rPr lang="en-US" b="1">
                <a:latin typeface="Times New Roman" pitchFamily="18" charset="0" panose="02020603050405020304"/>
                <a:cs typeface="Times New Roman" pitchFamily="18" charset="0" panose="02020603050405020304"/>
              </a:rPr>
              <a:t>Introduction</a:t>
            </a:r>
            <a:endParaRPr lang="en-IN" b="1">
              <a:latin typeface="Times New Roman" pitchFamily="18" charset="0" panose="02020603050405020304"/>
              <a:cs typeface="Times New Roman" pitchFamily="18" charset="0" panose="02020603050405020304"/>
            </a:endParaRPr>
          </a:p>
        </p:txBody>
      </p:sp>
      <p:sp>
        <p:nvSpPr>
          <p:cNvPr id="3" name="Content Placeholder 2"/>
          <p:cNvSpPr>
            <a:spLocks noGrp="1" noEditPoints="1"/>
          </p:cNvSpPr>
          <p:nvPr>
            <p:ph idx="1"/>
          </p:nvPr>
        </p:nvSpPr>
        <p:spPr>
          <a:xfrm>
            <a:off x="627860" y="1325650"/>
            <a:ext cx="8595360" cy="4846550"/>
          </a:xfrm>
        </p:spPr>
        <p:txBody>
          <a:bodyPr/>
          <a:lstStyle/>
          <a:p>
            <a:pPr marL="0" indent="0">
              <a:buNone/>
            </a:pPr>
            <a:r>
              <a:rPr lang="en-US" sz="2400" b="1">
                <a:cs typeface="Times New Roman" pitchFamily="18" charset="0" panose="02020603050405020304"/>
              </a:rPr>
              <a:t>TOTO</a:t>
            </a:r>
            <a:r>
              <a:rPr lang="en-US" sz="2400">
                <a:cs typeface="Times New Roman" pitchFamily="18" charset="0" panose="02020603050405020304"/>
              </a:rPr>
              <a:t> </a:t>
            </a:r>
            <a:r>
              <a:rPr lang="en-US" sz="2400" b="1"/>
              <a:t>Applications</a:t>
            </a:r>
          </a:p>
          <a:p>
            <a:pPr algn="l">
              <a:buFont typeface="+mj-lt"/>
              <a:buAutoNum type="arabicPeriod"/>
            </a:pPr>
            <a:r>
              <a:rPr lang="en-US" sz="1500" b="1" i="0">
                <a:solidFill>
                  <a:srgbClr val="0D0D0D"/>
                </a:solidFill>
                <a:effectLst/>
                <a:latin typeface="Söhne"/>
              </a:rPr>
              <a:t>Interactive Learning Companion:</a:t>
            </a:r>
            <a:r>
              <a:rPr lang="en-US" sz="1500" b="0" i="0">
                <a:solidFill>
                  <a:srgbClr val="0D0D0D"/>
                </a:solidFill>
                <a:effectLst/>
                <a:latin typeface="Söhne"/>
              </a:rPr>
              <a:t> TOTO can serve as an interactive learning companion for children, providing personalized educational content tailored to their needs and interests. It can engage children in educational activities, such as practicing math problems, learning vocabulary, or exploring scientific concepts through interactive dialogues.</a:t>
            </a:r>
          </a:p>
          <a:p>
            <a:pPr algn="l">
              <a:buFont typeface="+mj-lt"/>
              <a:buAutoNum type="arabicPeriod"/>
            </a:pPr>
            <a:r>
              <a:rPr lang="en-US" sz="1500" b="1" i="0">
                <a:solidFill>
                  <a:srgbClr val="0D0D0D"/>
                </a:solidFill>
                <a:effectLst/>
                <a:latin typeface="Söhne"/>
              </a:rPr>
              <a:t>Special Education Support:</a:t>
            </a:r>
            <a:r>
              <a:rPr lang="en-US" sz="1500" b="0" i="0">
                <a:solidFill>
                  <a:srgbClr val="0D0D0D"/>
                </a:solidFill>
                <a:effectLst/>
                <a:latin typeface="Söhne"/>
              </a:rPr>
              <a:t> TOTO can be customized to provide support for children with special education needs. It can offer personalized learning experiences, adapt to individual learning styles, and provide additional assistance for children with learning disabilities or developmental delays.</a:t>
            </a:r>
          </a:p>
          <a:p>
            <a:pPr algn="l">
              <a:buFont typeface="+mj-lt"/>
              <a:buAutoNum type="arabicPeriod"/>
            </a:pPr>
            <a:r>
              <a:rPr lang="en-US" sz="1500" b="1" i="0">
                <a:solidFill>
                  <a:srgbClr val="0D0D0D"/>
                </a:solidFill>
                <a:effectLst/>
                <a:latin typeface="Söhne"/>
              </a:rPr>
              <a:t>Language Learning:</a:t>
            </a:r>
            <a:r>
              <a:rPr lang="en-US" sz="1500" b="0" i="0">
                <a:solidFill>
                  <a:srgbClr val="0D0D0D"/>
                </a:solidFill>
                <a:effectLst/>
                <a:latin typeface="Söhne"/>
              </a:rPr>
              <a:t> TOTO can facilitate language learning by engaging children in interactive conversations, practicing pronunciation, and providing real-time feedback. It can support language acquisition in both native and foreign languages, making learning fun and engaging.</a:t>
            </a:r>
          </a:p>
          <a:p>
            <a:pPr algn="l">
              <a:buFont typeface="+mj-lt"/>
              <a:buAutoNum type="arabicPeriod"/>
            </a:pPr>
            <a:r>
              <a:rPr lang="en-US" sz="1500" b="1" i="0">
                <a:solidFill>
                  <a:srgbClr val="0D0D0D"/>
                </a:solidFill>
                <a:effectLst/>
                <a:latin typeface="Söhne"/>
              </a:rPr>
              <a:t>STEM Education:</a:t>
            </a:r>
            <a:r>
              <a:rPr lang="en-US" sz="1500" b="0" i="0">
                <a:solidFill>
                  <a:srgbClr val="0D0D0D"/>
                </a:solidFill>
                <a:effectLst/>
                <a:latin typeface="Söhne"/>
              </a:rPr>
              <a:t> TOTO can be integrated into STEM (Science, Technology, Engineering, and Mathematics) education initiatives to enhance hands-on learning experiences. It can facilitate experiments, demonstrations, and exploratory activities in various STEM subjects, fostering curiosity and problem-solving skills in children.</a:t>
            </a:r>
          </a:p>
          <a:p>
            <a:pPr marL="0" indent="0">
              <a:buNone/>
            </a:pPr>
            <a:endParaRPr lang="en-US" sz="2400" b="1"/>
          </a:p>
        </p:txBody>
      </p:sp>
      <p:sp>
        <p:nvSpPr>
          <p:cNvPr id="4" name="Slide Number Placeholder 3"/>
          <p:cNvSpPr>
            <a:spLocks noGrp="1" noEditPoints="1"/>
          </p:cNvSpPr>
          <p:nvPr>
            <p:ph type="sldNum" sz="quarter" idx="12"/>
          </p:nvPr>
        </p:nvSpPr>
        <p:spPr/>
        <p:txBody>
          <a:bodyPr/>
          <a:lstStyle/>
          <a:p>
            <a:fld id="{A92B6674-624B-4B17-82AE-B129D9FAF652}" type="slidenum">
              <a:rPr lang="en-US" smtClean="0"/>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1005230" y="188332"/>
            <a:ext cx="7568229" cy="733744"/>
          </a:xfrm>
        </p:spPr>
        <p:txBody>
          <a:bodyPr/>
          <a:lstStyle/>
          <a:p>
            <a:pPr algn="ctr"/>
            <a:r>
              <a:rPr lang="en-IN" b="1">
                <a:latin typeface="Times New Roman" pitchFamily="18" charset="0" panose="02020603050405020304"/>
                <a:cs typeface="Times New Roman" pitchFamily="18" charset="0" panose="02020603050405020304"/>
              </a:rPr>
              <a:t>Background Work</a:t>
            </a:r>
            <a:endParaRPr lang="en-IN"/>
          </a:p>
        </p:txBody>
      </p:sp>
      <p:sp>
        <p:nvSpPr>
          <p:cNvPr id="4" name="Slide Number Placeholder 3"/>
          <p:cNvSpPr>
            <a:spLocks noGrp="1" noEditPoints="1"/>
          </p:cNvSpPr>
          <p:nvPr>
            <p:ph type="sldNum" sz="quarter" idx="12"/>
          </p:nvPr>
        </p:nvSpPr>
        <p:spPr/>
        <p:txBody>
          <a:bodyPr/>
          <a:lstStyle/>
          <a:p>
            <a:fld id="{A92B6674-624B-4B17-82AE-B129D9FAF652}" type="slidenum">
              <a:rPr lang="en-US" smtClean="0"/>
              <a:t>4</a:t>
            </a:fld>
            <a:endParaRPr lang="en-US"/>
          </a:p>
        </p:txBody>
      </p:sp>
      <p:sp>
        <p:nvSpPr>
          <p:cNvPr id="40" name="TextBox 39"/>
          <p:cNvSpPr txBox="1"/>
          <p:nvPr/>
        </p:nvSpPr>
        <p:spPr>
          <a:xfrm>
            <a:off x="581929" y="1418321"/>
            <a:ext cx="8393124" cy="5121681"/>
          </a:xfrm>
          <a:prstGeom prst="rect">
            <a:avLst/>
          </a:prstGeom>
          <a:noFill/>
        </p:spPr>
        <p:txBody>
          <a:bodyPr wrap="square" rtlCol="0">
            <a:spAutoFit/>
          </a:bodyPr>
          <a:lstStyle/>
          <a:p>
            <a:pPr marL="0" indent="0">
              <a:buFont typeface="+mj-lt"/>
              <a:buNone/>
            </a:pPr>
            <a:r>
              <a:rPr lang="en-US" sz="1400">
                <a:hlinkClick r:id="" action="ppaction://hlinkshowjump?jump=lastslide"/>
              </a:rPr>
              <a:t>[</a:t>
            </a:r>
            <a:r>
              <a:rPr lang="en-IN" sz="1400">
                <a:hlinkClick r:id="" action="ppaction://hlinkshowjump?jump=lastslide"/>
              </a:rPr>
              <a:t>1</a:t>
            </a:r>
            <a:r>
              <a:rPr lang="en-US" sz="1400">
                <a:hlinkClick r:id="" action="ppaction://hlinkshowjump?jump=lastslide"/>
              </a:rPr>
              <a:t>]</a:t>
            </a:r>
            <a:r>
              <a:rPr lang="en-IN" sz="1400"/>
              <a:t> The impact of artificial intelligence (AI) activities on young children's perceptions of robots is a growing area of research. Studies investigate how children interact with AI-driven robots, such as educational tools or social companions, and how these interactions shape their attitudes and beliefs.Research in this field aims to provide insights into how early experiences with AI influence children's attitudes toward technology and inform the design of educational interventions and robotics applications for children.</a:t>
            </a:r>
          </a:p>
          <a:p>
            <a:pPr marL="0" indent="0">
              <a:buFont typeface="+mj-lt"/>
              <a:buNone/>
            </a:pPr>
            <a:endParaRPr lang="en-IN" sz="1400"/>
          </a:p>
          <a:p>
            <a:pPr marL="0" indent="0">
              <a:buFont typeface="+mj-lt"/>
              <a:buNone/>
            </a:pPr>
            <a:r>
              <a:rPr lang="en-US" sz="1400">
                <a:hlinkClick r:id="" action="ppaction://hlinkshowjump?jump=lastslide"/>
              </a:rPr>
              <a:t>[</a:t>
            </a:r>
            <a:r>
              <a:rPr lang="en-IN" sz="1400">
                <a:hlinkClick r:id="" action="ppaction://hlinkshowjump?jump=lastslide"/>
              </a:rPr>
              <a:t>2</a:t>
            </a:r>
            <a:r>
              <a:rPr lang="en-US" sz="1400">
                <a:hlinkClick r:id="" action="ppaction://hlinkshowjump?jump=lastslide"/>
              </a:rPr>
              <a:t>]</a:t>
            </a:r>
            <a:r>
              <a:rPr lang="en-IN" sz="1400"/>
              <a:t> Interactive robots are increasingly being explored as social partners to assist in communication and care for children, particularly those with special needs or communication disorders. These robots are designed to engage children in interactive activities, facilitate communication, and provide emotional support.      Research in this area focuses on developing robots with natural language processing capabilities, emotional understanding, and adaptive behaviour to effectively interact with children. By serving as social partners, these robots aim to enhance children's communication skills, emotional well-being, and social interactions</a:t>
            </a:r>
          </a:p>
          <a:p>
            <a:pPr marL="0" indent="0">
              <a:buFont typeface="+mj-lt"/>
              <a:buNone/>
            </a:pPr>
            <a:endParaRPr lang="en-IN" sz="1400"/>
          </a:p>
          <a:p>
            <a:pPr marL="0" indent="0">
              <a:buFont typeface="+mj-lt"/>
              <a:buNone/>
            </a:pPr>
            <a:r>
              <a:rPr lang="en-US" sz="1400">
                <a:hlinkClick r:id="" action="ppaction://hlinkshowjump?jump=lastslide"/>
              </a:rPr>
              <a:t>[</a:t>
            </a:r>
            <a:r>
              <a:rPr lang="en-IN" sz="1400">
                <a:hlinkClick r:id="" action="ppaction://hlinkshowjump?jump=lastslide"/>
              </a:rPr>
              <a:t>3</a:t>
            </a:r>
            <a:r>
              <a:rPr lang="en-US" sz="1400">
                <a:hlinkClick r:id="" action="ppaction://hlinkshowjump?jump=lastslide"/>
              </a:rPr>
              <a:t>]</a:t>
            </a:r>
            <a:r>
              <a:rPr lang="en-IN" sz="1400"/>
              <a:t> Research on individual and family correlates of imagination in preschool children explores various factors that influence the development of imaginative abilities in early childhood</a:t>
            </a:r>
            <a:r>
              <a:rPr lang="en-US" sz="1400">
                <a:hlinkClick r:id="" action="ppaction://hlinkshowjump?jump=lastslide"/>
              </a:rPr>
              <a:t>[</a:t>
            </a:r>
            <a:r>
              <a:rPr lang="en-IN" sz="1400">
                <a:hlinkClick r:id="" action="ppaction://hlinkshowjump?jump=lastslide"/>
              </a:rPr>
              <a:t>3</a:t>
            </a:r>
            <a:r>
              <a:rPr lang="en-US" sz="1400">
                <a:hlinkClick r:id="" action="ppaction://hlinkshowjump?jump=lastslide"/>
              </a:rPr>
              <a:t>]</a:t>
            </a:r>
            <a:r>
              <a:rPr lang="en-IN" sz="1400"/>
              <a:t>. This field of study investigates how characteristics of both the child and their family environment contribute to the richness and complexity of children's imaginative play and creativity. Factors such as cognitive abilities, temperament, social interactions, parental involvement, family dynamics, and cultural background are examined to understand how they shape children's imaginative capacities. By identifying these correlates, researchers aim to gain insights into the multifaceted nature of imagination in pre schoolers and inform strategies for fostering creative development in early childhood.</a:t>
            </a:r>
          </a:p>
          <a:p>
            <a:pPr marL="285750" indent="-285750">
              <a:buFont typeface="Arial" pitchFamily="34" charset="0" panose="020B0604020202020204"/>
              <a:buChar char="•"/>
            </a:pPr>
            <a:endParaRPr lang="en-IN"/>
          </a:p>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1082786" y="188332"/>
            <a:ext cx="7600035" cy="1004088"/>
          </a:xfrm>
        </p:spPr>
        <p:txBody>
          <a:bodyPr/>
          <a:lstStyle/>
          <a:p>
            <a:pPr algn="ctr"/>
            <a:r>
              <a:rPr lang="en-IN" b="1">
                <a:latin typeface="Times New Roman" pitchFamily="18" charset="0" panose="02020603050405020304"/>
                <a:cs typeface="Times New Roman" pitchFamily="18" charset="0" panose="02020603050405020304"/>
              </a:rPr>
              <a:t>Background Work</a:t>
            </a:r>
          </a:p>
        </p:txBody>
      </p:sp>
      <p:sp>
        <p:nvSpPr>
          <p:cNvPr id="4" name="Slide Number Placeholder 3"/>
          <p:cNvSpPr>
            <a:spLocks noGrp="1" noEditPoints="1"/>
          </p:cNvSpPr>
          <p:nvPr>
            <p:ph type="sldNum" sz="quarter" idx="12"/>
          </p:nvPr>
        </p:nvSpPr>
        <p:spPr/>
        <p:txBody>
          <a:bodyPr/>
          <a:lstStyle/>
          <a:p>
            <a:fld id="{A92B6674-624B-4B17-82AE-B129D9FAF652}" type="slidenum">
              <a:rPr lang="en-US" smtClean="0"/>
              <a:t>5</a:t>
            </a:fld>
            <a:endParaRPr lang="en-US"/>
          </a:p>
        </p:txBody>
      </p:sp>
      <p:sp>
        <p:nvSpPr>
          <p:cNvPr id="44" name="TextBox 43"/>
          <p:cNvSpPr txBox="1"/>
          <p:nvPr/>
        </p:nvSpPr>
        <p:spPr>
          <a:xfrm>
            <a:off x="732104" y="1368263"/>
            <a:ext cx="8192891" cy="4237646"/>
          </a:xfrm>
          <a:prstGeom prst="rect">
            <a:avLst/>
          </a:prstGeom>
          <a:noFill/>
        </p:spPr>
        <p:txBody>
          <a:bodyPr wrap="square" rtlCol="0">
            <a:spAutoFit/>
          </a:bodyPr>
          <a:lstStyle/>
          <a:p>
            <a:pPr marL="0" indent="0">
              <a:buFont typeface="+mj-lt"/>
              <a:buNone/>
            </a:pPr>
            <a:r>
              <a:rPr lang="en-US" sz="1400">
                <a:hlinkClick r:id="" action="ppaction://hlinkshowjump?jump=lastslide"/>
              </a:rPr>
              <a:t>[</a:t>
            </a:r>
            <a:r>
              <a:rPr lang="en-IN" sz="1400">
                <a:hlinkClick r:id="" action="ppaction://hlinkshowjump?jump=lastslide"/>
              </a:rPr>
              <a:t>4</a:t>
            </a:r>
            <a:r>
              <a:rPr lang="en-US" sz="1400">
                <a:hlinkClick r:id="" action="ppaction://hlinkshowjump?jump=lastslide"/>
              </a:rPr>
              <a:t>]</a:t>
            </a:r>
            <a:r>
              <a:rPr lang="en-US" sz="1600">
                <a:latin typeface="Calibri Light" panose="020F0302020204030204"/>
                <a:ea typeface="Calibri Light" panose="020F0302020204030204"/>
                <a:cs typeface="Calibri Light" panose="020F0302020204030204"/>
              </a:rPr>
              <a:t>In recent years, research on Companion Robot has been under heated discussion. The</a:t>
            </a:r>
          </a:p>
          <a:p>
            <a:r>
              <a:rPr lang="en-US" sz="1600">
                <a:latin typeface="Calibri Light" panose="020F0302020204030204"/>
                <a:ea typeface="Calibri Light" panose="020F0302020204030204"/>
                <a:cs typeface="Calibri Light" panose="020F0302020204030204"/>
              </a:rPr>
              <a:t>research scope of companion robots is also quite wide.Using robotic partners to interact</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with </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sick children in hospital environments can reduce their pain and thus improve the</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efficiency of cancer treatment [</a:t>
            </a:r>
            <a:r>
              <a:rPr lang="en-IN" sz="1600">
                <a:latin typeface="Calibri Light" panose="020F0302020204030204"/>
                <a:ea typeface="Calibri Light" panose="020F0302020204030204"/>
                <a:cs typeface="Calibri Light" panose="020F0302020204030204"/>
              </a:rPr>
              <a:t>4</a:t>
            </a:r>
            <a:r>
              <a:rPr lang="en-US" sz="1600">
                <a:latin typeface="Calibri Light" panose="020F0302020204030204"/>
                <a:ea typeface="Calibri Light" panose="020F0302020204030204"/>
                <a:cs typeface="Calibri Light" panose="020F0302020204030204"/>
              </a:rPr>
              <a:t>]. </a:t>
            </a:r>
            <a:endParaRPr lang="en-IN" sz="1600">
              <a:latin typeface="Calibri Light" panose="020F0302020204030204"/>
              <a:ea typeface="Calibri Light" panose="020F0302020204030204"/>
              <a:cs typeface="Calibri Light" panose="020F0302020204030204"/>
            </a:endParaRPr>
          </a:p>
          <a:p>
            <a:endParaRPr lang="en-IN" sz="1600">
              <a:latin typeface="Calibri Light" panose="020F0302020204030204"/>
              <a:ea typeface="Calibri Light" panose="020F0302020204030204"/>
              <a:cs typeface="Calibri Light" panose="020F0302020204030204"/>
            </a:endParaRPr>
          </a:p>
          <a:p>
            <a:r>
              <a:rPr lang="en-US" sz="1400">
                <a:hlinkClick r:id="" action="ppaction://hlinkshowjump?jump=lastslide"/>
              </a:rPr>
              <a:t>[</a:t>
            </a:r>
            <a:r>
              <a:rPr lang="en-IN" sz="1400">
                <a:hlinkClick r:id="" action="ppaction://hlinkshowjump?jump=lastslide"/>
              </a:rPr>
              <a:t>5</a:t>
            </a:r>
            <a:r>
              <a:rPr lang="en-US" sz="1400">
                <a:hlinkClick r:id="" action="ppaction://hlinkshowjump?jump=lastslide"/>
              </a:rPr>
              <a:t>]</a:t>
            </a:r>
            <a:r>
              <a:rPr lang="en-US" sz="1600">
                <a:latin typeface="Calibri Light" panose="020F0302020204030204"/>
                <a:ea typeface="Calibri Light" panose="020F0302020204030204"/>
                <a:cs typeface="Calibri Light" panose="020F0302020204030204"/>
              </a:rPr>
              <a:t>Billard et al. constructed robots with physical</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characteristics similar to human babies. It has been used as an assistant technology in</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behavioral research of autistic children [</a:t>
            </a:r>
            <a:r>
              <a:rPr lang="en-IN" sz="1600">
                <a:latin typeface="Calibri Light" panose="020F0302020204030204"/>
                <a:ea typeface="Calibri Light" panose="020F0302020204030204"/>
                <a:cs typeface="Calibri Light" panose="020F0302020204030204"/>
              </a:rPr>
              <a:t>5</a:t>
            </a:r>
            <a:r>
              <a:rPr lang="en-US" sz="1600">
                <a:latin typeface="Calibri Light" panose="020F0302020204030204"/>
                <a:ea typeface="Calibri Light" panose="020F0302020204030204"/>
                <a:cs typeface="Calibri Light" panose="020F0302020204030204"/>
              </a:rPr>
              <a:t>]</a:t>
            </a:r>
            <a:endParaRPr lang="en-IN" sz="1600">
              <a:latin typeface="Calibri Light" panose="020F0302020204030204"/>
              <a:ea typeface="Calibri Light" panose="020F0302020204030204"/>
              <a:cs typeface="Calibri Light" panose="020F0302020204030204"/>
            </a:endParaRPr>
          </a:p>
          <a:p>
            <a:r>
              <a:rPr lang="en-US" sz="1600">
                <a:latin typeface="Calibri Light" panose="020F0302020204030204"/>
                <a:ea typeface="Calibri Light" panose="020F0302020204030204"/>
                <a:cs typeface="Calibri Light" panose="020F0302020204030204"/>
              </a:rPr>
              <a:t> </a:t>
            </a:r>
            <a:endParaRPr lang="en-IN" sz="1600">
              <a:latin typeface="Calibri Light" panose="020F0302020204030204"/>
              <a:ea typeface="Calibri Light" panose="020F0302020204030204"/>
              <a:cs typeface="Calibri Light" panose="020F0302020204030204"/>
            </a:endParaRPr>
          </a:p>
          <a:p>
            <a:r>
              <a:rPr lang="en-US" sz="1400">
                <a:hlinkClick r:id="" action="ppaction://hlinkshowjump?jump=lastslide"/>
              </a:rPr>
              <a:t>[</a:t>
            </a:r>
            <a:r>
              <a:rPr lang="en-IN" sz="1400">
                <a:hlinkClick r:id="" action="ppaction://hlinkshowjump?jump=lastslide"/>
              </a:rPr>
              <a:t>6</a:t>
            </a:r>
            <a:r>
              <a:rPr lang="en-US" sz="1400">
                <a:hlinkClick r:id="" action="ppaction://hlinkshowjump?jump=lastslide"/>
              </a:rPr>
              <a:t>]</a:t>
            </a:r>
            <a:r>
              <a:rPr lang="en-US" sz="1600">
                <a:latin typeface="Calibri Light" panose="020F0302020204030204"/>
                <a:ea typeface="Calibri Light" panose="020F0302020204030204"/>
                <a:cs typeface="Calibri Light" panose="020F0302020204030204"/>
              </a:rPr>
              <a:t>Michaelis et al. designed learning partner</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robots to increase reading activity and observe the impact of robots on family reading</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experience [</a:t>
            </a:r>
            <a:r>
              <a:rPr lang="en-IN" sz="1600">
                <a:latin typeface="Calibri Light" panose="020F0302020204030204"/>
                <a:ea typeface="Calibri Light" panose="020F0302020204030204"/>
                <a:cs typeface="Calibri Light" panose="020F0302020204030204"/>
              </a:rPr>
              <a:t>6</a:t>
            </a:r>
            <a:r>
              <a:rPr lang="en-US" sz="1600">
                <a:latin typeface="Calibri Light" panose="020F0302020204030204"/>
                <a:ea typeface="Calibri Light" panose="020F0302020204030204"/>
                <a:cs typeface="Calibri Light" panose="020F0302020204030204"/>
              </a:rPr>
              <a:t>]. </a:t>
            </a:r>
            <a:endParaRPr lang="en-IN" sz="1600">
              <a:latin typeface="Calibri Light" panose="020F0302020204030204"/>
              <a:ea typeface="Calibri Light" panose="020F0302020204030204"/>
              <a:cs typeface="Calibri Light" panose="020F0302020204030204"/>
            </a:endParaRPr>
          </a:p>
          <a:p>
            <a:endParaRPr lang="en-IN" sz="1600">
              <a:latin typeface="Calibri Light" panose="020F0302020204030204"/>
              <a:ea typeface="Calibri Light" panose="020F0302020204030204"/>
              <a:cs typeface="Calibri Light" panose="020F0302020204030204"/>
            </a:endParaRPr>
          </a:p>
          <a:p>
            <a:r>
              <a:rPr lang="en-US" sz="1400">
                <a:hlinkClick r:id="" action="ppaction://hlinkshowjump?jump=firstslide"/>
              </a:rPr>
              <a:t>[</a:t>
            </a:r>
            <a:r>
              <a:rPr lang="en-IN" sz="1400">
                <a:hlinkClick r:id="" action="ppaction://hlinkshowjump?jump=lastslide"/>
              </a:rPr>
              <a:t>7</a:t>
            </a:r>
            <a:r>
              <a:rPr lang="en-US" sz="1400">
                <a:hlinkClick r:id="" action="ppaction://hlinkshowjump?jump=firstslide"/>
              </a:rPr>
              <a:t>]</a:t>
            </a:r>
            <a:r>
              <a:rPr lang="en-US" sz="1600">
                <a:latin typeface="Calibri Light" panose="020F0302020204030204"/>
                <a:ea typeface="Calibri Light" panose="020F0302020204030204"/>
                <a:cs typeface="Calibri Light" panose="020F0302020204030204"/>
              </a:rPr>
              <a:t>Cavallo proposed a novel method based on reliability and acceptability</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assessment. This method is used to design, develop and test a personal robot system</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consisting of a mobile robot platform and an intelligent environment to assist people at</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home. The viewpoint that robots need to cooperate closely with human beings, so</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novel interactive engineering design methods are needed to develop service robots [</a:t>
            </a:r>
            <a:r>
              <a:rPr lang="en-IN" sz="1600">
                <a:latin typeface="Calibri Light" panose="020F0302020204030204"/>
                <a:ea typeface="Calibri Light" panose="020F0302020204030204"/>
                <a:cs typeface="Calibri Light" panose="020F0302020204030204"/>
              </a:rPr>
              <a:t>7</a:t>
            </a:r>
            <a:r>
              <a:rPr lang="en-US" sz="1600">
                <a:latin typeface="Calibri Light" panose="020F0302020204030204"/>
                <a:ea typeface="Calibri Light" panose="020F0302020204030204"/>
                <a:cs typeface="Calibri Light" panose="020F0302020204030204"/>
              </a:rPr>
              <a:t>]</a:t>
            </a:r>
            <a:r>
              <a:rPr lang="en-IN" sz="1600">
                <a:latin typeface="Calibri Light" panose="020F0302020204030204"/>
                <a:ea typeface="Calibri Light" panose="020F0302020204030204"/>
                <a:cs typeface="Calibri Light" panose="020F0302020204030204"/>
              </a:rPr>
              <a:t> </a:t>
            </a:r>
            <a:r>
              <a:rPr lang="en-US" sz="1600">
                <a:latin typeface="Calibri Light" panose="020F0302020204030204"/>
                <a:ea typeface="Calibri Light" panose="020F0302020204030204"/>
                <a:cs typeface="Calibri Light" panose="020F0302020204030204"/>
              </a:rPr>
              <a:t>that meet the needs of end users and can be used quickly in daily life.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923665" y="213360"/>
            <a:ext cx="7512570" cy="857831"/>
          </a:xfrm>
        </p:spPr>
        <p:txBody>
          <a:bodyPr/>
          <a:lstStyle/>
          <a:p>
            <a:pPr algn="ctr"/>
            <a:r>
              <a:rPr lang="en-IN" b="1">
                <a:latin typeface="Times New Roman" pitchFamily="18" charset="0" panose="02020603050405020304"/>
                <a:cs typeface="Times New Roman" pitchFamily="18" charset="0" panose="02020603050405020304"/>
              </a:rPr>
              <a:t>Feasibility Study</a:t>
            </a:r>
          </a:p>
        </p:txBody>
      </p:sp>
      <p:sp>
        <p:nvSpPr>
          <p:cNvPr id="3" name="Content Placeholder 2"/>
          <p:cNvSpPr>
            <a:spLocks noGrp="1" noEditPoints="1"/>
          </p:cNvSpPr>
          <p:nvPr>
            <p:ph idx="1"/>
          </p:nvPr>
        </p:nvSpPr>
        <p:spPr>
          <a:xfrm>
            <a:off x="627860" y="1221366"/>
            <a:ext cx="8595360" cy="4959626"/>
          </a:xfrm>
        </p:spPr>
        <p:txBody>
          <a:bodyPr/>
          <a:lstStyle/>
          <a:p>
            <a:pPr marL="0" indent="0">
              <a:buNone/>
            </a:pPr>
            <a:r>
              <a:rPr lang="en-US" sz="2400"/>
              <a:t>Feasibility Assessment:</a:t>
            </a:r>
          </a:p>
          <a:p>
            <a:pPr algn="l">
              <a:buFont typeface="Arial" pitchFamily="34" charset="0" panose="020B0604020202020204"/>
              <a:buChar char="•"/>
            </a:pPr>
            <a:r>
              <a:rPr lang="en-US" sz="2000"/>
              <a:t>Technical Feasibility:</a:t>
            </a:r>
            <a:r>
              <a:rPr lang="en-US" sz="1400" b="0" i="0">
                <a:solidFill>
                  <a:srgbClr val="0D0D0D"/>
                </a:solidFill>
                <a:effectLst/>
                <a:latin typeface="Söhne"/>
              </a:rPr>
              <a:t> The project utilizes readily available technologies such as Raspberry pi 3 microcontroller, Chat GPT, and Google Cloud services, making it technically feasible.The expertise required for development, including programming skills and hardware knowledge, is available within the team or can be acquired through training.</a:t>
            </a:r>
          </a:p>
          <a:p>
            <a:pPr algn="l">
              <a:buFont typeface="Arial" pitchFamily="34" charset="0" panose="020B0604020202020204"/>
              <a:buChar char="•"/>
            </a:pPr>
            <a:r>
              <a:rPr lang="en-US" sz="2000"/>
              <a:t>Market Feasibility: </a:t>
            </a:r>
            <a:r>
              <a:rPr lang="en-US" sz="1400" b="0" i="0">
                <a:solidFill>
                  <a:srgbClr val="0D0D0D"/>
                </a:solidFill>
                <a:effectLst/>
                <a:latin typeface="Söhne"/>
              </a:rPr>
              <a:t>The cost of hardware components such as Raspberry pi 3 microcontroller, microphone, and amplifier, along with software licenses for Chat GPT and cloud services, should be considered.The project aims to provide a cost-effective solution by utilizing affordable components and cloud-based services, ensuring economic feasibility.</a:t>
            </a:r>
          </a:p>
          <a:p>
            <a:pPr algn="l">
              <a:buFont typeface="Arial" pitchFamily="34" charset="0" panose="020B0604020202020204"/>
              <a:buChar char="•"/>
            </a:pPr>
            <a:r>
              <a:rPr lang="en-US" sz="2000" i="0">
                <a:solidFill>
                  <a:srgbClr val="0D0D0D"/>
                </a:solidFill>
                <a:effectLst/>
                <a:latin typeface="Söhne"/>
              </a:rPr>
              <a:t>Operational Feasibility</a:t>
            </a:r>
            <a:r>
              <a:rPr lang="en-US" sz="2000"/>
              <a:t>:</a:t>
            </a:r>
            <a:r>
              <a:rPr lang="en-US" sz="1400" b="0" i="0">
                <a:solidFill>
                  <a:srgbClr val="0D0D0D"/>
                </a:solidFill>
                <a:effectLst/>
                <a:latin typeface="Söhne"/>
              </a:rPr>
              <a:t> TOTO is designed to seamlessly integrate into educational environments, providing an intuitive interface for children and easy management for educators.User acceptance testing and feedback sessions can be conducted to ensure that TOTO meets the operational requirements of its intended users.</a:t>
            </a:r>
          </a:p>
          <a:p>
            <a:pPr algn="l">
              <a:buFont typeface="Arial" pitchFamily="34" charset="0" panose="020B0604020202020204"/>
              <a:buChar char="•"/>
            </a:pPr>
            <a:r>
              <a:rPr lang="en-US" sz="2000"/>
              <a:t>Cost Analysis: </a:t>
            </a:r>
            <a:r>
              <a:rPr lang="en-US" sz="1400" b="0" i="0">
                <a:solidFill>
                  <a:srgbClr val="0D0D0D"/>
                </a:solidFill>
                <a:effectLst/>
                <a:latin typeface="Söhne"/>
              </a:rPr>
              <a:t>The project timeline should include development, testing, and deployment phases, with milestones to track progress.Adequate resources and personnel should be allocated to ensure timely completion of each phase.</a:t>
            </a:r>
          </a:p>
        </p:txBody>
      </p:sp>
      <p:sp>
        <p:nvSpPr>
          <p:cNvPr id="4" name="Slide Number Placeholder 3"/>
          <p:cNvSpPr>
            <a:spLocks noGrp="1" noEditPoints="1"/>
          </p:cNvSpPr>
          <p:nvPr>
            <p:ph type="sldNum" sz="quarter" idx="12"/>
          </p:nvPr>
        </p:nvSpPr>
        <p:spPr/>
        <p:txBody>
          <a:bodyPr/>
          <a:lstStyle/>
          <a:p>
            <a:fld id="{A92B6674-624B-4B17-82AE-B129D9FAF652}" type="slidenum">
              <a:rPr lang="en-US" smtClean="0"/>
              <a:t>6</a:t>
            </a:fld>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1343770" y="363536"/>
            <a:ext cx="7496668" cy="1115408"/>
          </a:xfrm>
        </p:spPr>
        <p:txBody>
          <a:bodyPr/>
          <a:lstStyle/>
          <a:p>
            <a:pPr algn="ctr"/>
            <a:r>
              <a:rPr lang="en-IN" b="1">
                <a:latin typeface="Times New Roman" pitchFamily="18" charset="0" panose="02020603050405020304"/>
                <a:cs typeface="Times New Roman" pitchFamily="18" charset="0" panose="02020603050405020304"/>
              </a:rPr>
              <a:t>Project Description</a:t>
            </a:r>
          </a:p>
        </p:txBody>
      </p:sp>
      <p:sp>
        <p:nvSpPr>
          <p:cNvPr id="3" name="Content Placeholder 2"/>
          <p:cNvSpPr>
            <a:spLocks noGrp="1" noEditPoints="1"/>
          </p:cNvSpPr>
          <p:nvPr>
            <p:ph idx="1"/>
          </p:nvPr>
        </p:nvSpPr>
        <p:spPr>
          <a:xfrm>
            <a:off x="643492" y="1606163"/>
            <a:ext cx="8509300" cy="4587902"/>
          </a:xfrm>
        </p:spPr>
        <p:txBody>
          <a:bodyPr/>
          <a:lstStyle/>
          <a:p>
            <a:pPr marL="0" indent="0" algn="l">
              <a:buNone/>
            </a:pPr>
            <a:r>
              <a:rPr lang="en-US" sz="1800" b="1" i="0">
                <a:solidFill>
                  <a:schemeClr val="tx1">
                    <a:lumMod val="95000"/>
                    <a:lumOff val="5000"/>
                  </a:schemeClr>
                </a:solidFill>
                <a:effectLst/>
              </a:rPr>
              <a:t>Topic : </a:t>
            </a:r>
            <a:r>
              <a:rPr lang="en-US" sz="1800" b="1" i="0">
                <a:solidFill>
                  <a:srgbClr val="0D0D0D"/>
                </a:solidFill>
                <a:effectLst/>
                <a:latin typeface="Söhne"/>
              </a:rPr>
              <a:t>TOTO: Children-Friendly A.I enabled Tutor device  Embedded within a Soft Toy</a:t>
            </a:r>
            <a:br>
              <a:rPr lang="en-US" sz="1400" b="1" i="0">
                <a:solidFill>
                  <a:srgbClr val="0D0D0D"/>
                </a:solidFill>
                <a:effectLst/>
                <a:latin typeface="Söhne"/>
              </a:rPr>
            </a:br>
          </a:p>
          <a:p>
            <a:pPr algn="l"/>
            <a:r>
              <a:rPr lang="en-US" sz="1800" b="1" i="0">
                <a:solidFill>
                  <a:srgbClr val="0D0D0D"/>
                </a:solidFill>
                <a:effectLst/>
                <a:latin typeface="Söhne"/>
              </a:rPr>
              <a:t>Objectives:</a:t>
            </a:r>
            <a:r>
              <a:rPr lang="en-US" sz="1800" b="0" i="0">
                <a:solidFill>
                  <a:srgbClr val="0D0D0D"/>
                </a:solidFill>
                <a:effectLst/>
                <a:latin typeface="Söhne"/>
              </a:rPr>
              <a:t> The objective of the TOTO project is to develop a children-friendly tutor robot uniquely embedded within a soft toy, leveraging cutting-edge technologies like the Raspberry pi 3 microcontroller and Chat GPT.</a:t>
            </a:r>
          </a:p>
          <a:p>
            <a:pPr algn="l"/>
            <a:r>
              <a:rPr lang="en-US" sz="1800" b="1" i="0">
                <a:solidFill>
                  <a:srgbClr val="0D0D0D"/>
                </a:solidFill>
                <a:effectLst/>
                <a:latin typeface="Söhne"/>
              </a:rPr>
              <a:t>Importance:</a:t>
            </a:r>
            <a:r>
              <a:rPr lang="en-US" sz="1800" b="0" i="0">
                <a:solidFill>
                  <a:srgbClr val="0D0D0D"/>
                </a:solidFill>
                <a:effectLst/>
                <a:latin typeface="Söhne"/>
              </a:rPr>
              <a:t> TOTO aims to revolutionize childhood education and development by providing an interactive and engaging learning experience for children. It serves as an educational companion, offering personalized content, mitigating excessive screen time, and enhancing cognitive development. Through innovative technology integration, TOTO aims to redefine the way children learn and interact with educational content.</a:t>
            </a:r>
          </a:p>
          <a:p>
            <a:pPr algn="l">
              <a:buFont typeface="Arial" pitchFamily="34" charset="0" panose="020B0604020202020204"/>
              <a:buChar char="•"/>
            </a:pPr>
            <a:endParaRPr lang="en-US" sz="2000" b="0" i="0">
              <a:solidFill>
                <a:schemeClr val="tx1">
                  <a:lumMod val="95000"/>
                  <a:lumOff val="5000"/>
                </a:schemeClr>
              </a:solidFill>
              <a:effectLst/>
            </a:endParaRPr>
          </a:p>
          <a:p>
            <a:pPr marL="0" indent="0" algn="l">
              <a:buNone/>
            </a:pPr>
            <a:endParaRPr lang="en-IN" sz="2400"/>
          </a:p>
        </p:txBody>
      </p:sp>
      <p:sp>
        <p:nvSpPr>
          <p:cNvPr id="4" name="Slide Number Placeholder 3"/>
          <p:cNvSpPr>
            <a:spLocks noGrp="1" noEditPoints="1"/>
          </p:cNvSpPr>
          <p:nvPr>
            <p:ph type="sldNum" sz="quarter" idx="12"/>
          </p:nvPr>
        </p:nvSpPr>
        <p:spPr/>
        <p:txBody>
          <a:bodyPr/>
          <a:lstStyle/>
          <a:p>
            <a:fld id="{A92B6674-624B-4B17-82AE-B129D9FAF652}" type="slidenum">
              <a:rPr lang="en-US" smtClean="0"/>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1343770" y="363536"/>
            <a:ext cx="7496668" cy="1115408"/>
          </a:xfrm>
        </p:spPr>
        <p:txBody>
          <a:bodyPr/>
          <a:lstStyle/>
          <a:p>
            <a:pPr algn="ctr"/>
            <a:r>
              <a:rPr lang="en-IN" b="1">
                <a:latin typeface="Times New Roman" pitchFamily="18" charset="0" panose="02020603050405020304"/>
                <a:cs typeface="Times New Roman" pitchFamily="18" charset="0" panose="02020603050405020304"/>
              </a:rPr>
              <a:t>Project Description</a:t>
            </a:r>
          </a:p>
        </p:txBody>
      </p:sp>
      <p:sp>
        <p:nvSpPr>
          <p:cNvPr id="3" name="Content Placeholder 2"/>
          <p:cNvSpPr>
            <a:spLocks noGrp="1" noEditPoints="1"/>
          </p:cNvSpPr>
          <p:nvPr>
            <p:ph idx="1"/>
          </p:nvPr>
        </p:nvSpPr>
        <p:spPr>
          <a:xfrm>
            <a:off x="643493" y="1184744"/>
            <a:ext cx="8072914" cy="4675367"/>
          </a:xfrm>
        </p:spPr>
        <p:txBody>
          <a:bodyPr/>
          <a:lstStyle/>
          <a:p>
            <a:pPr marL="0" indent="0">
              <a:buNone/>
            </a:pPr>
            <a:endParaRPr lang="en-IN" sz="1200"/>
          </a:p>
          <a:p>
            <a:pPr marL="0" indent="0" algn="l">
              <a:buNone/>
            </a:pPr>
            <a:endParaRPr lang="en-IN" sz="1800"/>
          </a:p>
        </p:txBody>
      </p:sp>
      <p:sp>
        <p:nvSpPr>
          <p:cNvPr id="4" name="Slide Number Placeholder 3"/>
          <p:cNvSpPr>
            <a:spLocks noGrp="1" noEditPoints="1"/>
          </p:cNvSpPr>
          <p:nvPr>
            <p:ph type="sldNum" sz="quarter" idx="12"/>
          </p:nvPr>
        </p:nvSpPr>
        <p:spPr/>
        <p:txBody>
          <a:bodyPr/>
          <a:lstStyle/>
          <a:p>
            <a:fld id="{A92B6674-624B-4B17-82AE-B129D9FAF652}" type="slidenum">
              <a:rPr lang="en-US" smtClean="0"/>
              <a:t>8</a:t>
            </a:fld>
            <a:endParaRPr lang="en-US"/>
          </a:p>
        </p:txBody>
      </p:sp>
      <p:pic>
        <p:nvPicPr>
          <p:cNvPr id="5" name="Picture 4"/>
          <p:cNvPicPr>
            <a:picLocks noChangeAspect="1"/>
          </p:cNvPicPr>
          <p:nvPr/>
        </p:nvPicPr>
        <p:blipFill>
          <a:blip r:embed="rId1"/>
          <a:srcRect/>
          <a:stretch>
            <a:fillRect/>
          </a:stretch>
        </p:blipFill>
        <p:spPr>
          <a:xfrm>
            <a:off x="434772" y="1745867"/>
            <a:ext cx="8490357" cy="355312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1343770" y="363536"/>
            <a:ext cx="7496668" cy="1115408"/>
          </a:xfrm>
        </p:spPr>
        <p:txBody>
          <a:bodyPr/>
          <a:lstStyle/>
          <a:p>
            <a:pPr algn="ctr"/>
            <a:r>
              <a:rPr lang="en-IN" b="1">
                <a:latin typeface="Times New Roman" pitchFamily="18" charset="0" panose="02020603050405020304"/>
                <a:cs typeface="Times New Roman" pitchFamily="18" charset="0" panose="02020603050405020304"/>
              </a:rPr>
              <a:t>Project Description</a:t>
            </a:r>
          </a:p>
        </p:txBody>
      </p:sp>
      <p:sp>
        <p:nvSpPr>
          <p:cNvPr id="3" name="Content Placeholder 2"/>
          <p:cNvSpPr>
            <a:spLocks noGrp="1" noEditPoints="1"/>
          </p:cNvSpPr>
          <p:nvPr>
            <p:ph idx="1"/>
          </p:nvPr>
        </p:nvSpPr>
        <p:spPr>
          <a:xfrm>
            <a:off x="643493" y="1184744"/>
            <a:ext cx="8072914" cy="4675367"/>
          </a:xfrm>
        </p:spPr>
        <p:txBody>
          <a:bodyPr/>
          <a:lstStyle/>
          <a:p>
            <a:pPr marL="0" indent="0">
              <a:buNone/>
            </a:pPr>
            <a:endParaRPr lang="en-IN" sz="1200"/>
          </a:p>
          <a:p>
            <a:pPr marL="0" indent="0" algn="l">
              <a:buNone/>
            </a:pPr>
            <a:r>
              <a:rPr lang="en-US" sz="2000" b="1">
                <a:solidFill>
                  <a:schemeClr val="tx1">
                    <a:lumMod val="95000"/>
                    <a:lumOff val="5000"/>
                  </a:schemeClr>
                </a:solidFill>
              </a:rPr>
              <a:t>Key features</a:t>
            </a:r>
            <a:endParaRPr lang="en-US" sz="2000"/>
          </a:p>
          <a:p>
            <a:r>
              <a:rPr lang="en-US" sz="1800" b="1" i="0">
                <a:solidFill>
                  <a:srgbClr val="0D0D0D"/>
                </a:solidFill>
                <a:effectLst/>
                <a:latin typeface="Söhne"/>
              </a:rPr>
              <a:t>Voice Control Interface:</a:t>
            </a:r>
            <a:r>
              <a:rPr lang="en-US" sz="1800" b="0" i="0">
                <a:solidFill>
                  <a:srgbClr val="0D0D0D"/>
                </a:solidFill>
                <a:effectLst/>
                <a:latin typeface="Söhne"/>
              </a:rPr>
              <a:t> With its intuitive voice control interface, TOTO enables seamless interaction between children and the educational content, enhancing user engagement.</a:t>
            </a:r>
          </a:p>
          <a:p>
            <a:r>
              <a:rPr lang="en-US" sz="1800" b="1"/>
              <a:t>Custom </a:t>
            </a:r>
            <a:r>
              <a:rPr lang="en-IN" sz="1800" b="1"/>
              <a:t>promted</a:t>
            </a:r>
            <a:r>
              <a:rPr lang="en-US" sz="1800" b="1"/>
              <a:t> Chat GPT</a:t>
            </a:r>
            <a:r>
              <a:rPr lang="en-US" sz="1800"/>
              <a:t>: TOTO utilizes a custom-</a:t>
            </a:r>
            <a:r>
              <a:rPr lang="en-IN" sz="1800"/>
              <a:t>promted</a:t>
            </a:r>
            <a:r>
              <a:rPr lang="en-US" sz="1800"/>
              <a:t> Chat GPT  model specifically designed for children, ensuring appropriate and engaging responses tailored to their age group.</a:t>
            </a:r>
          </a:p>
          <a:p>
            <a:r>
              <a:rPr lang="en-US" sz="1800" b="1"/>
              <a:t>Cost-Effective Design</a:t>
            </a:r>
            <a:r>
              <a:rPr lang="en-US" sz="1800"/>
              <a:t>: Designed with cost-effective components and cloud</a:t>
            </a:r>
          </a:p>
          <a:p>
            <a:r>
              <a:rPr lang="en-US" sz="1800" b="1"/>
              <a:t>Interactive Learning Companion</a:t>
            </a:r>
            <a:r>
              <a:rPr lang="en-US" sz="1800"/>
              <a:t>: TOTO serves as an interactive educational companion, engaging children in educational activities and providing personalized learning experiences.</a:t>
            </a:r>
          </a:p>
          <a:p>
            <a:r>
              <a:rPr lang="en-US" sz="1800" b="1"/>
              <a:t>Educational Content</a:t>
            </a:r>
            <a:r>
              <a:rPr lang="en-US" sz="1800"/>
              <a:t>: TOTO offers a wide range of educational content, including math problems, vocabulary exercises, and scientific concepts, delivered through interactive dialogues and activities.</a:t>
            </a:r>
            <a:endParaRPr lang="en-IN" sz="1800"/>
          </a:p>
        </p:txBody>
      </p:sp>
      <p:sp>
        <p:nvSpPr>
          <p:cNvPr id="4" name="Slide Number Placeholder 3"/>
          <p:cNvSpPr>
            <a:spLocks noGrp="1" noEditPoints="1"/>
          </p:cNvSpPr>
          <p:nvPr>
            <p:ph type="sldNum" sz="quarter" idx="12"/>
          </p:nvPr>
        </p:nvSpPr>
        <p:spPr/>
        <p:txBody>
          <a:bodyPr/>
          <a:lstStyle/>
          <a:p>
            <a:fld id="{A92B6674-624B-4B17-82AE-B129D9FAF652}" type="slidenum">
              <a:rPr lang="en-US" smtClean="0"/>
              <a:t>9</a:t>
            </a:fld>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Custom</PresentationFormat>
  <Slides>14</Slides>
  <Notes>14</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  UCF439  Capstone Project TOTO: Children-Friendly A.I enabled Tutor device  Embedded within a Soft Toy  Group No. (G-131)</vt:lpstr>
      <vt:lpstr>Introduction</vt:lpstr>
      <vt:lpstr>Introduction</vt:lpstr>
      <vt:lpstr>Background Work</vt:lpstr>
      <vt:lpstr>Background Work</vt:lpstr>
      <vt:lpstr>Feasibility Study</vt:lpstr>
      <vt:lpstr>Project Description</vt:lpstr>
      <vt:lpstr>Project Description</vt:lpstr>
      <vt:lpstr>Project Description</vt:lpstr>
      <vt:lpstr>Project Description</vt:lpstr>
      <vt:lpstr>Project Description</vt:lpstr>
      <vt:lpstr>Ethical Concerns</vt:lpstr>
      <vt:lpstr>Project Timeline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CDC</dc:creator>
  <cp:revision>6</cp:revision>
  <dcterms:created xsi:type="dcterms:W3CDTF">2021-02-02T04:51:59Z</dcterms:created>
  <dcterms:modified xsi:type="dcterms:W3CDTF">2024-04-01T00:07:33Z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0x0101006E33C219D930B545983AA96587CCD2F4</vt:lpwstr>
  </property>
</Properties>
</file>

<file path=docProps/thumbnail.jpeg>
</file>